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7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331" r:id="rId41"/>
    <p:sldId id="332" r:id="rId42"/>
    <p:sldId id="333" r:id="rId43"/>
    <p:sldId id="334" r:id="rId44"/>
    <p:sldId id="335" r:id="rId45"/>
    <p:sldId id="336" r:id="rId46"/>
    <p:sldId id="337" r:id="rId47"/>
    <p:sldId id="303" r:id="rId48"/>
    <p:sldId id="338" r:id="rId49"/>
    <p:sldId id="339" r:id="rId50"/>
    <p:sldId id="297" r:id="rId51"/>
    <p:sldId id="298" r:id="rId52"/>
    <p:sldId id="314" r:id="rId53"/>
    <p:sldId id="315" r:id="rId54"/>
    <p:sldId id="316" r:id="rId55"/>
    <p:sldId id="317" r:id="rId56"/>
    <p:sldId id="318" r:id="rId57"/>
    <p:sldId id="319" r:id="rId58"/>
    <p:sldId id="299" r:id="rId59"/>
    <p:sldId id="304" r:id="rId60"/>
    <p:sldId id="305" r:id="rId61"/>
    <p:sldId id="306" r:id="rId62"/>
    <p:sldId id="307" r:id="rId63"/>
    <p:sldId id="308" r:id="rId64"/>
    <p:sldId id="309" r:id="rId65"/>
    <p:sldId id="310" r:id="rId66"/>
    <p:sldId id="311" r:id="rId67"/>
    <p:sldId id="312" r:id="rId68"/>
    <p:sldId id="322" r:id="rId69"/>
    <p:sldId id="329" r:id="rId70"/>
    <p:sldId id="342" r:id="rId71"/>
    <p:sldId id="296" r:id="rId72"/>
    <p:sldId id="343" r:id="rId73"/>
    <p:sldId id="323" r:id="rId74"/>
    <p:sldId id="344" r:id="rId75"/>
    <p:sldId id="345" r:id="rId76"/>
    <p:sldId id="341" r:id="rId77"/>
  </p:sldIdLst>
  <p:sldSz cx="9144000" cy="6858000" type="screen4x3"/>
  <p:notesSz cx="6858000" cy="9144000"/>
  <p:embeddedFontLst>
    <p:embeddedFont>
      <p:font typeface="Nixie One" panose="020B0604020202020204" charset="0"/>
      <p:regular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14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font" Target="fonts/font1.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g>
</file>

<file path=ppt/media/image10.jpg>
</file>

<file path=ppt/media/image11.png>
</file>

<file path=ppt/media/image12.gif>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gif>
</file>

<file path=ppt/media/image27.png>
</file>

<file path=ppt/media/image28.jpg>
</file>

<file path=ppt/media/image29.jpg>
</file>

<file path=ppt/media/image3.png>
</file>

<file path=ppt/media/image30.jpg>
</file>

<file path=ppt/media/image31.png>
</file>

<file path=ppt/media/image32.gif>
</file>

<file path=ppt/media/image33.gif>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714753" y="685800"/>
            <a:ext cx="3429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
        <p:cNvGrpSpPr/>
        <p:nvPr/>
      </p:nvGrpSpPr>
      <p:grpSpPr>
        <a:xfrm>
          <a:off x="0" y="0"/>
          <a:ext cx="0" cy="0"/>
          <a:chOff x="0" y="0"/>
          <a:chExt cx="0" cy="0"/>
        </a:xfrm>
      </p:grpSpPr>
      <p:sp>
        <p:nvSpPr>
          <p:cNvPr id="25" name="Shape 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 name="Shape 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8" name="Shape 1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8" name="Shape 1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 name="Shape 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0" name="Shape 2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8" name="Shape 2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5" name="Shape 2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0" name="Shape 2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Shape 2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8" name="Shape 2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Shape 2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4" name="Shape 29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Shape 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 name="Shape 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8" name="Shape 31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4" name="Shape 33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Shape 3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4" name="Shape 3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Shape 3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8" name="Shape 3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Shape 4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5" name="Shape 4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Shape 41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2" name="Shape 4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Shape 4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0" name="Shape 4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Shape 4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7" name="Shape 4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Shape 4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4" name="Shape 43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 name="Shape 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Shape 5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 name="Shape 5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 name="Shape 6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685800" y="2111123"/>
            <a:ext cx="7772400" cy="1546500"/>
          </a:xfrm>
          <a:prstGeom prst="rect">
            <a:avLst/>
          </a:prstGeom>
        </p:spPr>
        <p:txBody>
          <a:bodyPr spcFirstLastPara="1" wrap="square" lIns="91425" tIns="91425" rIns="91425" bIns="91425" anchor="b" anchorCtr="0"/>
          <a:lstStyle>
            <a:lvl1pPr lvl="0" algn="ctr">
              <a:spcBef>
                <a:spcPts val="0"/>
              </a:spcBef>
              <a:spcAft>
                <a:spcPts val="0"/>
              </a:spcAft>
              <a:buSzPts val="4800"/>
              <a:buFont typeface="Nixie One"/>
              <a:buNone/>
              <a:defRPr sz="4800">
                <a:latin typeface="Nixie One"/>
                <a:ea typeface="Nixie One"/>
                <a:cs typeface="Nixie One"/>
                <a:sym typeface="Nixie One"/>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1" name="Shape 11"/>
          <p:cNvSpPr txBox="1">
            <a:spLocks noGrp="1"/>
          </p:cNvSpPr>
          <p:nvPr>
            <p:ph type="subTitle" idx="1"/>
          </p:nvPr>
        </p:nvSpPr>
        <p:spPr>
          <a:xfrm>
            <a:off x="685800" y="3786738"/>
            <a:ext cx="7772400" cy="1046400"/>
          </a:xfrm>
          <a:prstGeom prst="rect">
            <a:avLst/>
          </a:prstGeom>
        </p:spPr>
        <p:txBody>
          <a:bodyPr spcFirstLastPara="1" wrap="square" lIns="91425" tIns="91425" rIns="91425" bIns="91425" anchor="t" anchorCtr="0"/>
          <a:lstStyle>
            <a:lvl1pPr lvl="0" algn="ctr">
              <a:spcBef>
                <a:spcPts val="0"/>
              </a:spcBef>
              <a:spcAft>
                <a:spcPts val="0"/>
              </a:spcAft>
              <a:buClr>
                <a:schemeClr val="dk2"/>
              </a:buClr>
              <a:buSzPts val="3000"/>
              <a:buFont typeface="Nixie One"/>
              <a:buNone/>
              <a:defRPr>
                <a:solidFill>
                  <a:schemeClr val="dk2"/>
                </a:solidFill>
                <a:latin typeface="Nixie One"/>
                <a:ea typeface="Nixie One"/>
                <a:cs typeface="Nixie One"/>
                <a:sym typeface="Nixie One"/>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4" name="Shape 14"/>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lstStyle>
            <a:lvl1pPr marL="457200" lvl="0" indent="-419100">
              <a:spcBef>
                <a:spcPts val="600"/>
              </a:spcBef>
              <a:spcAft>
                <a:spcPts val="0"/>
              </a:spcAft>
              <a:buSzPts val="30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7" name="Shape 17"/>
          <p:cNvSpPr txBox="1">
            <a:spLocks noGrp="1"/>
          </p:cNvSpPr>
          <p:nvPr>
            <p:ph type="body" idx="1"/>
          </p:nvPr>
        </p:nvSpPr>
        <p:spPr>
          <a:xfrm>
            <a:off x="457200" y="1600200"/>
            <a:ext cx="3994500" cy="4967700"/>
          </a:xfrm>
          <a:prstGeom prst="rect">
            <a:avLst/>
          </a:prstGeom>
        </p:spPr>
        <p:txBody>
          <a:bodyPr spcFirstLastPara="1" wrap="square" lIns="91425" tIns="91425" rIns="91425" bIns="91425" anchor="t" anchorCtr="0"/>
          <a:lstStyle>
            <a:lvl1pPr marL="457200" lvl="0" indent="-419100">
              <a:spcBef>
                <a:spcPts val="600"/>
              </a:spcBef>
              <a:spcAft>
                <a:spcPts val="0"/>
              </a:spcAft>
              <a:buSzPts val="30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18" name="Shape 18"/>
          <p:cNvSpPr txBox="1">
            <a:spLocks noGrp="1"/>
          </p:cNvSpPr>
          <p:nvPr>
            <p:ph type="body" idx="2"/>
          </p:nvPr>
        </p:nvSpPr>
        <p:spPr>
          <a:xfrm>
            <a:off x="4692274" y="1600200"/>
            <a:ext cx="3994500" cy="4967700"/>
          </a:xfrm>
          <a:prstGeom prst="rect">
            <a:avLst/>
          </a:prstGeom>
        </p:spPr>
        <p:txBody>
          <a:bodyPr spcFirstLastPara="1" wrap="square" lIns="91425" tIns="91425" rIns="91425" bIns="91425" anchor="t" anchorCtr="0"/>
          <a:lstStyle>
            <a:lvl1pPr marL="457200" lvl="0" indent="-419100">
              <a:spcBef>
                <a:spcPts val="600"/>
              </a:spcBef>
              <a:spcAft>
                <a:spcPts val="0"/>
              </a:spcAft>
              <a:buSzPts val="30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457200" y="5875079"/>
            <a:ext cx="8229600" cy="692700"/>
          </a:xfrm>
          <a:prstGeom prst="rect">
            <a:avLst/>
          </a:prstGeom>
        </p:spPr>
        <p:txBody>
          <a:bodyPr spcFirstLastPara="1" wrap="square" lIns="91425" tIns="91425" rIns="91425" bIns="91425" anchor="t" anchorCtr="0"/>
          <a:lstStyle>
            <a:lvl1pPr marL="457200" lvl="0" indent="-228600" algn="ctr">
              <a:spcBef>
                <a:spcPts val="360"/>
              </a:spcBef>
              <a:spcAft>
                <a:spcPts val="0"/>
              </a:spcAft>
              <a:buSzPts val="1800"/>
              <a:buNone/>
              <a:defRPr sz="1800"/>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2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3600"/>
              <a:buFont typeface="Nixie One"/>
              <a:buNone/>
              <a:defRPr sz="3600" b="1">
                <a:solidFill>
                  <a:schemeClr val="dk1"/>
                </a:solidFill>
                <a:latin typeface="Nixie One"/>
                <a:ea typeface="Nixie One"/>
                <a:cs typeface="Nixie One"/>
                <a:sym typeface="Nixie One"/>
              </a:defRPr>
            </a:lvl1pPr>
            <a:lvl2pPr lvl="1">
              <a:spcBef>
                <a:spcPts val="0"/>
              </a:spcBef>
              <a:spcAft>
                <a:spcPts val="0"/>
              </a:spcAft>
              <a:buClr>
                <a:schemeClr val="dk1"/>
              </a:buClr>
              <a:buSzPts val="3600"/>
              <a:buNone/>
              <a:defRPr sz="3600" b="1">
                <a:solidFill>
                  <a:schemeClr val="dk1"/>
                </a:solidFill>
              </a:defRPr>
            </a:lvl2pPr>
            <a:lvl3pPr lvl="2">
              <a:spcBef>
                <a:spcPts val="0"/>
              </a:spcBef>
              <a:spcAft>
                <a:spcPts val="0"/>
              </a:spcAft>
              <a:buClr>
                <a:schemeClr val="dk1"/>
              </a:buClr>
              <a:buSzPts val="3600"/>
              <a:buNone/>
              <a:defRPr sz="3600" b="1">
                <a:solidFill>
                  <a:schemeClr val="dk1"/>
                </a:solidFill>
              </a:defRPr>
            </a:lvl3pPr>
            <a:lvl4pPr lvl="3">
              <a:spcBef>
                <a:spcPts val="0"/>
              </a:spcBef>
              <a:spcAft>
                <a:spcPts val="0"/>
              </a:spcAft>
              <a:buClr>
                <a:schemeClr val="dk1"/>
              </a:buClr>
              <a:buSzPts val="3600"/>
              <a:buNone/>
              <a:defRPr sz="3600" b="1">
                <a:solidFill>
                  <a:schemeClr val="dk1"/>
                </a:solidFill>
              </a:defRPr>
            </a:lvl4pPr>
            <a:lvl5pPr lvl="4">
              <a:spcBef>
                <a:spcPts val="0"/>
              </a:spcBef>
              <a:spcAft>
                <a:spcPts val="0"/>
              </a:spcAft>
              <a:buClr>
                <a:schemeClr val="dk1"/>
              </a:buClr>
              <a:buSzPts val="3600"/>
              <a:buNone/>
              <a:defRPr sz="3600" b="1">
                <a:solidFill>
                  <a:schemeClr val="dk1"/>
                </a:solidFill>
              </a:defRPr>
            </a:lvl5pPr>
            <a:lvl6pPr lvl="5">
              <a:spcBef>
                <a:spcPts val="0"/>
              </a:spcBef>
              <a:spcAft>
                <a:spcPts val="0"/>
              </a:spcAft>
              <a:buClr>
                <a:schemeClr val="dk1"/>
              </a:buClr>
              <a:buSzPts val="3600"/>
              <a:buNone/>
              <a:defRPr sz="3600" b="1">
                <a:solidFill>
                  <a:schemeClr val="dk1"/>
                </a:solidFill>
              </a:defRPr>
            </a:lvl6pPr>
            <a:lvl7pPr lvl="6">
              <a:spcBef>
                <a:spcPts val="0"/>
              </a:spcBef>
              <a:spcAft>
                <a:spcPts val="0"/>
              </a:spcAft>
              <a:buClr>
                <a:schemeClr val="dk1"/>
              </a:buClr>
              <a:buSzPts val="3600"/>
              <a:buNone/>
              <a:defRPr sz="3600" b="1">
                <a:solidFill>
                  <a:schemeClr val="dk1"/>
                </a:solidFill>
              </a:defRPr>
            </a:lvl7pPr>
            <a:lvl8pPr lvl="7">
              <a:spcBef>
                <a:spcPts val="0"/>
              </a:spcBef>
              <a:spcAft>
                <a:spcPts val="0"/>
              </a:spcAft>
              <a:buClr>
                <a:schemeClr val="dk1"/>
              </a:buClr>
              <a:buSzPts val="3600"/>
              <a:buNone/>
              <a:defRPr sz="3600" b="1">
                <a:solidFill>
                  <a:schemeClr val="dk1"/>
                </a:solidFill>
              </a:defRPr>
            </a:lvl8pPr>
            <a:lvl9pPr lvl="8">
              <a:spcBef>
                <a:spcPts val="0"/>
              </a:spcBef>
              <a:spcAft>
                <a:spcPts val="0"/>
              </a:spcAft>
              <a:buClr>
                <a:schemeClr val="dk1"/>
              </a:buClr>
              <a:buSzPts val="3600"/>
              <a:buNone/>
              <a:defRPr sz="3600" b="1">
                <a:solidFill>
                  <a:schemeClr val="dk1"/>
                </a:solidFill>
              </a:defRPr>
            </a:lvl9pPr>
          </a:lstStyle>
          <a:p>
            <a:endParaRPr/>
          </a:p>
        </p:txBody>
      </p:sp>
      <p:sp>
        <p:nvSpPr>
          <p:cNvPr id="7" name="Shape 7"/>
          <p:cNvSpPr txBox="1">
            <a:spLocks noGrp="1"/>
          </p:cNvSpPr>
          <p:nvPr>
            <p:ph type="body" idx="1"/>
          </p:nvPr>
        </p:nvSpPr>
        <p:spPr>
          <a:xfrm>
            <a:off x="457200" y="1600200"/>
            <a:ext cx="8229600" cy="4967700"/>
          </a:xfrm>
          <a:prstGeom prst="rect">
            <a:avLst/>
          </a:prstGeom>
          <a:noFill/>
          <a:ln>
            <a:noFill/>
          </a:ln>
        </p:spPr>
        <p:txBody>
          <a:bodyPr spcFirstLastPara="1" wrap="square" lIns="91425" tIns="91425" rIns="91425" bIns="91425" anchor="t" anchorCtr="0"/>
          <a:lstStyle>
            <a:lvl1pPr marL="457200" lvl="0" indent="-419100">
              <a:spcBef>
                <a:spcPts val="600"/>
              </a:spcBef>
              <a:spcAft>
                <a:spcPts val="0"/>
              </a:spcAft>
              <a:buClr>
                <a:schemeClr val="dk1"/>
              </a:buClr>
              <a:buSzPts val="3000"/>
              <a:buFont typeface="Nixie One"/>
              <a:buChar char="●"/>
              <a:defRPr sz="3000">
                <a:solidFill>
                  <a:schemeClr val="dk1"/>
                </a:solidFill>
                <a:latin typeface="Nixie One"/>
                <a:ea typeface="Nixie One"/>
                <a:cs typeface="Nixie One"/>
                <a:sym typeface="Nixie One"/>
              </a:defRPr>
            </a:lvl1pPr>
            <a:lvl2pPr marL="914400" lvl="1" indent="-381000">
              <a:spcBef>
                <a:spcPts val="0"/>
              </a:spcBef>
              <a:spcAft>
                <a:spcPts val="0"/>
              </a:spcAft>
              <a:buClr>
                <a:schemeClr val="dk1"/>
              </a:buClr>
              <a:buSzPts val="2400"/>
              <a:buFont typeface="Nixie One"/>
              <a:buChar char="○"/>
              <a:defRPr sz="2400">
                <a:solidFill>
                  <a:schemeClr val="dk1"/>
                </a:solidFill>
                <a:latin typeface="Nixie One"/>
                <a:ea typeface="Nixie One"/>
                <a:cs typeface="Nixie One"/>
                <a:sym typeface="Nixie One"/>
              </a:defRPr>
            </a:lvl2pPr>
            <a:lvl3pPr marL="1371600" lvl="2" indent="-381000">
              <a:spcBef>
                <a:spcPts val="0"/>
              </a:spcBef>
              <a:spcAft>
                <a:spcPts val="0"/>
              </a:spcAft>
              <a:buClr>
                <a:schemeClr val="dk1"/>
              </a:buClr>
              <a:buSzPts val="2400"/>
              <a:buFont typeface="Nixie One"/>
              <a:buChar char="■"/>
              <a:defRPr sz="2400">
                <a:solidFill>
                  <a:schemeClr val="dk1"/>
                </a:solidFill>
                <a:latin typeface="Nixie One"/>
                <a:ea typeface="Nixie One"/>
                <a:cs typeface="Nixie One"/>
                <a:sym typeface="Nixie One"/>
              </a:defRPr>
            </a:lvl3pPr>
            <a:lvl4pPr marL="1828800" lvl="3"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4pPr>
            <a:lvl5pPr marL="2286000" lvl="4"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5pPr>
            <a:lvl6pPr marL="2743200" lvl="5"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6pPr>
            <a:lvl7pPr marL="3200400" lvl="6"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7pPr>
            <a:lvl8pPr marL="3657600" lvl="7"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8pPr>
            <a:lvl9pPr marL="4114800" lvl="8" indent="-342900">
              <a:spcBef>
                <a:spcPts val="0"/>
              </a:spcBef>
              <a:spcAft>
                <a:spcPts val="0"/>
              </a:spcAft>
              <a:buClr>
                <a:schemeClr val="dk1"/>
              </a:buClr>
              <a:buSzPts val="1800"/>
              <a:buFont typeface="Nixie One"/>
              <a:buChar char="■"/>
              <a:defRPr sz="1800">
                <a:solidFill>
                  <a:schemeClr val="dk1"/>
                </a:solidFill>
                <a:latin typeface="Nixie One"/>
                <a:ea typeface="Nixie One"/>
                <a:cs typeface="Nixie One"/>
                <a:sym typeface="Nixie One"/>
              </a:defRPr>
            </a:lvl9pPr>
          </a:lstStyle>
          <a:p>
            <a:endParaRPr/>
          </a:p>
        </p:txBody>
      </p:sp>
      <p:sp>
        <p:nvSpPr>
          <p:cNvPr id="8" name="Shape 8"/>
          <p:cNvSpPr/>
          <p:nvPr/>
        </p:nvSpPr>
        <p:spPr>
          <a:xfrm>
            <a:off x="0" y="6447067"/>
            <a:ext cx="9144000" cy="410700"/>
          </a:xfrm>
          <a:prstGeom prst="rect">
            <a:avLst/>
          </a:prstGeom>
          <a:solidFill>
            <a:srgbClr val="CC0000"/>
          </a:solidFill>
          <a:ln>
            <a:noFill/>
          </a:ln>
        </p:spPr>
        <p:txBody>
          <a:bodyPr spcFirstLastPara="1" wrap="square" lIns="91425" tIns="91425" rIns="91425" bIns="91425" anchor="ctr" anchorCtr="0">
            <a:noAutofit/>
          </a:bodyPr>
          <a:lstStyle/>
          <a:p>
            <a:pPr marL="0" lvl="0" indent="0">
              <a:spcBef>
                <a:spcPts val="0"/>
              </a:spcBef>
              <a:spcAft>
                <a:spcPts val="0"/>
              </a:spcAft>
              <a:buNone/>
            </a:pPr>
            <a:r>
              <a:rPr lang="en" sz="800" b="1">
                <a:solidFill>
                  <a:srgbClr val="FFFFFF"/>
                </a:solidFill>
                <a:latin typeface="Nixie One"/>
                <a:ea typeface="Nixie One"/>
                <a:cs typeface="Nixie One"/>
                <a:sym typeface="Nixie One"/>
              </a:rPr>
              <a:t>Mobile Robotics																	Spring 2015</a:t>
            </a:r>
            <a:endParaRPr sz="800" b="1">
              <a:solidFill>
                <a:srgbClr val="FFFFFF"/>
              </a:solidFill>
              <a:latin typeface="Nixie One"/>
              <a:ea typeface="Nixie One"/>
              <a:cs typeface="Nixie One"/>
              <a:sym typeface="Nixie On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hyperlink" Target="http://www.youtube.com/watch?v=5vJCucpVdX0"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www.youtube.com/watch?v=9GQ0lPGDC1w"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5.xml.rels><?xml version="1.0" encoding="UTF-8" standalone="yes"?>
<Relationships xmlns="http://schemas.openxmlformats.org/package/2006/relationships"><Relationship Id="rId3" Type="http://schemas.openxmlformats.org/officeDocument/2006/relationships/hyperlink" Target="http://www.youtube.com/watch?v=o-j9TReI1aQ"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4.jpg"/><Relationship Id="rId5" Type="http://schemas.openxmlformats.org/officeDocument/2006/relationships/hyperlink" Target="http://www.youtube.com/watch?v=8sH1a511_q4" TargetMode="External"/><Relationship Id="rId4" Type="http://schemas.openxmlformats.org/officeDocument/2006/relationships/image" Target="../media/image23.jpg"/></Relationships>
</file>

<file path=ppt/slides/_rels/slide2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youtube.com/watch?v=mgOtPXDyKjA"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9.jpg"/></Relationships>
</file>

<file path=ppt/slides/_rels/slide3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32.gif"/><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www.youtube.com/watch?v=XFXj81mvInc"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4.jpg"/></Relationships>
</file>

<file path=ppt/slides/_rels/slide35.xml.rels><?xml version="1.0" encoding="UTF-8" standalone="yes"?>
<Relationships xmlns="http://schemas.openxmlformats.org/package/2006/relationships"><Relationship Id="rId3" Type="http://schemas.openxmlformats.org/officeDocument/2006/relationships/hyperlink" Target="http://www.youtube.com/watch?v=QdQL11uWWcI"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5.jpg"/></Relationships>
</file>

<file path=ppt/slides/_rels/slide36.xml.rels><?xml version="1.0" encoding="UTF-8" standalone="yes"?>
<Relationships xmlns="http://schemas.openxmlformats.org/package/2006/relationships"><Relationship Id="rId3" Type="http://schemas.openxmlformats.org/officeDocument/2006/relationships/hyperlink" Target="http://www.youtube.com/watch?v=tFrjrgBV8K0"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37.jpg"/><Relationship Id="rId5" Type="http://schemas.openxmlformats.org/officeDocument/2006/relationships/hyperlink" Target="http://www.youtube.com/watch?v=mclbVTIYG8E" TargetMode="External"/><Relationship Id="rId4" Type="http://schemas.openxmlformats.org/officeDocument/2006/relationships/image" Target="../media/image36.jpg"/></Relationships>
</file>

<file path=ppt/slides/_rels/slide37.xml.rels><?xml version="1.0" encoding="UTF-8" standalone="yes"?>
<Relationships xmlns="http://schemas.openxmlformats.org/package/2006/relationships"><Relationship Id="rId3" Type="http://schemas.openxmlformats.org/officeDocument/2006/relationships/hyperlink" Target="http://www.youtube.com/watch?v=-Soq9qpK5Ac"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8.jpg"/></Relationships>
</file>

<file path=ppt/slides/_rels/slide38.xml.rels><?xml version="1.0" encoding="UTF-8" standalone="yes"?>
<Relationships xmlns="http://schemas.openxmlformats.org/package/2006/relationships"><Relationship Id="rId3" Type="http://schemas.openxmlformats.org/officeDocument/2006/relationships/hyperlink" Target="http://www.youtube.com/watch?v=pwgkQDi-q7Q"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9.jpg"/></Relationships>
</file>

<file path=ppt/slides/_rels/slide39.xml.rels><?xml version="1.0" encoding="UTF-8" standalone="yes"?>
<Relationships xmlns="http://schemas.openxmlformats.org/package/2006/relationships"><Relationship Id="rId3" Type="http://schemas.openxmlformats.org/officeDocument/2006/relationships/hyperlink" Target="http://www.youtube.com/watch?v=cJuNe50uuzk"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41.jpg"/><Relationship Id="rId5" Type="http://schemas.openxmlformats.org/officeDocument/2006/relationships/hyperlink" Target="http://www.youtube.com/watch?v=2DsbS9cMOAE" TargetMode="External"/><Relationship Id="rId4" Type="http://schemas.openxmlformats.org/officeDocument/2006/relationships/image" Target="../media/image40.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raspberryparatorpes.net/instalacion/poner-la-direccion-ip-fija-en-raspbian-pixel/" TargetMode="External"/><Relationship Id="rId2" Type="http://schemas.openxmlformats.org/officeDocument/2006/relationships/hyperlink" Target="https://www.youtube.com/watch?v=cBjKw_u06tA"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www.youtube.com/watch?v=chPanW0QWh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6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hyperlink" Target="http://www.youtube.com/watch?v=wE3fmFTtP9g" TargetMode="External"/></Relationships>
</file>

<file path=ppt/slides/_rels/slide7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hyperlink" Target="https://sourceforge.net/p/raspberry-gpio-python/wiki/install/" TargetMode="Externa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youtube.com/watch?v=1Lmtd8sn9aA"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7"/>
        <p:cNvGrpSpPr/>
        <p:nvPr/>
      </p:nvGrpSpPr>
      <p:grpSpPr>
        <a:xfrm>
          <a:off x="0" y="0"/>
          <a:ext cx="0" cy="0"/>
          <a:chOff x="0" y="0"/>
          <a:chExt cx="0" cy="0"/>
        </a:xfrm>
      </p:grpSpPr>
      <p:sp>
        <p:nvSpPr>
          <p:cNvPr id="28" name="Shape 28"/>
          <p:cNvSpPr txBox="1">
            <a:spLocks noGrp="1"/>
          </p:cNvSpPr>
          <p:nvPr>
            <p:ph type="ctrTitle"/>
          </p:nvPr>
        </p:nvSpPr>
        <p:spPr>
          <a:xfrm>
            <a:off x="0" y="1173150"/>
            <a:ext cx="9086400" cy="1546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Mobile Robotics</a:t>
            </a:r>
            <a:endParaRPr dirty="0"/>
          </a:p>
        </p:txBody>
      </p:sp>
      <p:sp>
        <p:nvSpPr>
          <p:cNvPr id="29" name="Shape 29"/>
          <p:cNvSpPr txBox="1">
            <a:spLocks noGrp="1"/>
          </p:cNvSpPr>
          <p:nvPr>
            <p:ph type="subTitle" idx="1"/>
          </p:nvPr>
        </p:nvSpPr>
        <p:spPr>
          <a:xfrm>
            <a:off x="0" y="3356225"/>
            <a:ext cx="3967200" cy="2133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Robot Hardware</a:t>
            </a:r>
            <a:endParaRPr dirty="0"/>
          </a:p>
        </p:txBody>
      </p:sp>
      <p:pic>
        <p:nvPicPr>
          <p:cNvPr id="30" name="Shape 30"/>
          <p:cNvPicPr preferRelativeResize="0"/>
          <p:nvPr/>
        </p:nvPicPr>
        <p:blipFill>
          <a:blip r:embed="rId3">
            <a:alphaModFix/>
          </a:blip>
          <a:stretch>
            <a:fillRect/>
          </a:stretch>
        </p:blipFill>
        <p:spPr>
          <a:xfrm>
            <a:off x="4641750" y="3041825"/>
            <a:ext cx="4026176" cy="32511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Locomotion Systems</a:t>
            </a:r>
            <a:endParaRPr/>
          </a:p>
        </p:txBody>
      </p:sp>
      <p:sp>
        <p:nvSpPr>
          <p:cNvPr id="94" name="Shape 94"/>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Wheels</a:t>
            </a:r>
            <a:endParaRPr/>
          </a:p>
          <a:p>
            <a:pPr marL="0" lvl="0" indent="0" rtl="0">
              <a:spcBef>
                <a:spcPts val="600"/>
              </a:spcBef>
              <a:spcAft>
                <a:spcPts val="0"/>
              </a:spcAft>
              <a:buNone/>
            </a:pPr>
            <a:r>
              <a:rPr lang="en"/>
              <a:t>Legs</a:t>
            </a:r>
            <a:endParaRPr/>
          </a:p>
          <a:p>
            <a:pPr marL="0" lvl="0" indent="0" rtl="0">
              <a:spcBef>
                <a:spcPts val="600"/>
              </a:spcBef>
              <a:spcAft>
                <a:spcPts val="0"/>
              </a:spcAft>
              <a:buNone/>
            </a:pPr>
            <a:r>
              <a:rPr lang="en"/>
              <a:t>Propellors/Wings</a:t>
            </a:r>
            <a:endParaRPr/>
          </a:p>
          <a:p>
            <a:pPr marL="0" lvl="0" indent="0" rtl="0">
              <a:spcBef>
                <a:spcPts val="600"/>
              </a:spcBef>
              <a:spcAft>
                <a:spcPts val="0"/>
              </a:spcAft>
              <a:buNone/>
            </a:pPr>
            <a:r>
              <a:rPr lang="en"/>
              <a:t>Thrusters/Jets</a:t>
            </a:r>
            <a:endParaRPr/>
          </a:p>
          <a:p>
            <a:pPr marL="0" lvl="0" indent="0" rtl="0">
              <a:spcBef>
                <a:spcPts val="600"/>
              </a:spcBef>
              <a:spcAft>
                <a:spcPts val="0"/>
              </a:spcAft>
              <a:buNone/>
            </a:pPr>
            <a:endParaRPr/>
          </a:p>
          <a:p>
            <a:pPr marL="0" lvl="0" indent="0">
              <a:spcBef>
                <a:spcPts val="600"/>
              </a:spcBef>
              <a:spcAft>
                <a:spcPts val="0"/>
              </a:spcAft>
              <a:buNone/>
            </a:pPr>
            <a:endParaRPr/>
          </a:p>
        </p:txBody>
      </p:sp>
      <p:pic>
        <p:nvPicPr>
          <p:cNvPr id="95" name="Shape 95" descr="running animated GIF "/>
          <p:cNvPicPr preferRelativeResize="0"/>
          <p:nvPr/>
        </p:nvPicPr>
        <p:blipFill>
          <a:blip r:embed="rId3">
            <a:alphaModFix/>
          </a:blip>
          <a:stretch>
            <a:fillRect/>
          </a:stretch>
        </p:blipFill>
        <p:spPr>
          <a:xfrm>
            <a:off x="4247775" y="1971700"/>
            <a:ext cx="4100025" cy="3604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Stability</a:t>
            </a:r>
            <a:endParaRPr/>
          </a:p>
        </p:txBody>
      </p:sp>
      <p:sp>
        <p:nvSpPr>
          <p:cNvPr id="101" name="Shape 101"/>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Static Stability - can balance without being active</a:t>
            </a:r>
            <a:endParaRPr/>
          </a:p>
          <a:p>
            <a:pPr marL="0" lvl="0" indent="0" rtl="0">
              <a:spcBef>
                <a:spcPts val="600"/>
              </a:spcBef>
              <a:spcAft>
                <a:spcPts val="0"/>
              </a:spcAft>
              <a:buNone/>
            </a:pPr>
            <a:endParaRPr/>
          </a:p>
          <a:p>
            <a:pPr marL="0" lvl="0" indent="0">
              <a:spcBef>
                <a:spcPts val="600"/>
              </a:spcBef>
              <a:spcAft>
                <a:spcPts val="0"/>
              </a:spcAft>
              <a:buNone/>
            </a:pPr>
            <a:r>
              <a:rPr lang="en"/>
              <a:t>Dynamic Stability - Needs active control to stay upright (stable when moving)</a:t>
            </a:r>
            <a:endParaRPr/>
          </a:p>
        </p:txBody>
      </p:sp>
      <p:pic>
        <p:nvPicPr>
          <p:cNvPr id="102" name="Shape 102"/>
          <p:cNvPicPr preferRelativeResize="0"/>
          <p:nvPr/>
        </p:nvPicPr>
        <p:blipFill>
          <a:blip r:embed="rId3">
            <a:alphaModFix/>
          </a:blip>
          <a:stretch>
            <a:fillRect/>
          </a:stretch>
        </p:blipFill>
        <p:spPr>
          <a:xfrm>
            <a:off x="591000" y="4239950"/>
            <a:ext cx="3619850" cy="2081400"/>
          </a:xfrm>
          <a:prstGeom prst="rect">
            <a:avLst/>
          </a:prstGeom>
          <a:noFill/>
          <a:ln>
            <a:noFill/>
          </a:ln>
        </p:spPr>
      </p:pic>
      <p:pic>
        <p:nvPicPr>
          <p:cNvPr id="103" name="Shape 103"/>
          <p:cNvPicPr preferRelativeResize="0"/>
          <p:nvPr/>
        </p:nvPicPr>
        <p:blipFill>
          <a:blip r:embed="rId4">
            <a:alphaModFix/>
          </a:blip>
          <a:stretch>
            <a:fillRect/>
          </a:stretch>
        </p:blipFill>
        <p:spPr>
          <a:xfrm>
            <a:off x="5368225" y="4409113"/>
            <a:ext cx="2619375" cy="17430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1"/>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fade">
                                      <p:cBhvr>
                                        <p:cTn id="12" dur="1"/>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Stable Configurations</a:t>
            </a:r>
            <a:endParaRPr/>
          </a:p>
        </p:txBody>
      </p:sp>
      <p:sp>
        <p:nvSpPr>
          <p:cNvPr id="109" name="Shape 109"/>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a:t>Projection of the center of mass must fall within the support polygon</a:t>
            </a:r>
            <a:endParaRPr/>
          </a:p>
        </p:txBody>
      </p:sp>
      <p:pic>
        <p:nvPicPr>
          <p:cNvPr id="110" name="Shape 110"/>
          <p:cNvPicPr preferRelativeResize="0"/>
          <p:nvPr/>
        </p:nvPicPr>
        <p:blipFill>
          <a:blip r:embed="rId3">
            <a:alphaModFix/>
          </a:blip>
          <a:stretch>
            <a:fillRect/>
          </a:stretch>
        </p:blipFill>
        <p:spPr>
          <a:xfrm>
            <a:off x="1095800" y="2922550"/>
            <a:ext cx="5885325" cy="3384050"/>
          </a:xfrm>
          <a:prstGeom prst="rect">
            <a:avLst/>
          </a:prstGeom>
          <a:noFill/>
          <a:ln>
            <a:noFill/>
          </a:ln>
        </p:spPr>
      </p:pic>
      <p:sp>
        <p:nvSpPr>
          <p:cNvPr id="111" name="Shape 111"/>
          <p:cNvSpPr/>
          <p:nvPr/>
        </p:nvSpPr>
        <p:spPr>
          <a:xfrm>
            <a:off x="2290100" y="3595225"/>
            <a:ext cx="3336600" cy="2117700"/>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2" name="Shape 112"/>
          <p:cNvGrpSpPr/>
          <p:nvPr/>
        </p:nvGrpSpPr>
        <p:grpSpPr>
          <a:xfrm>
            <a:off x="2040875" y="3422850"/>
            <a:ext cx="3799750" cy="2471650"/>
            <a:chOff x="2040875" y="3422850"/>
            <a:chExt cx="3799750" cy="2471650"/>
          </a:xfrm>
        </p:grpSpPr>
        <p:sp>
          <p:nvSpPr>
            <p:cNvPr id="113" name="Shape 113"/>
            <p:cNvSpPr/>
            <p:nvPr/>
          </p:nvSpPr>
          <p:spPr>
            <a:xfrm>
              <a:off x="2117750" y="342285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a:off x="5422125" y="342285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a:off x="2040875" y="54883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a:off x="5422125" y="54883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7" name="Shape 117"/>
          <p:cNvSpPr/>
          <p:nvPr/>
        </p:nvSpPr>
        <p:spPr>
          <a:xfrm>
            <a:off x="3632150" y="4247775"/>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1"/>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Jeep Rollover</a:t>
            </a:r>
            <a:endParaRPr/>
          </a:p>
        </p:txBody>
      </p:sp>
      <p:sp>
        <p:nvSpPr>
          <p:cNvPr id="123" name="Shape 123"/>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pic>
        <p:nvPicPr>
          <p:cNvPr id="124" name="Shape 124"/>
          <p:cNvPicPr preferRelativeResize="0"/>
          <p:nvPr/>
        </p:nvPicPr>
        <p:blipFill rotWithShape="1">
          <a:blip r:embed="rId3">
            <a:alphaModFix/>
          </a:blip>
          <a:srcRect l="5464"/>
          <a:stretch/>
        </p:blipFill>
        <p:spPr>
          <a:xfrm>
            <a:off x="3742975" y="194950"/>
            <a:ext cx="5401025" cy="5524201"/>
          </a:xfrm>
          <a:prstGeom prst="rect">
            <a:avLst/>
          </a:prstGeom>
          <a:noFill/>
          <a:ln>
            <a:noFill/>
          </a:ln>
        </p:spPr>
      </p:pic>
      <p:grpSp>
        <p:nvGrpSpPr>
          <p:cNvPr id="125" name="Shape 125"/>
          <p:cNvGrpSpPr/>
          <p:nvPr/>
        </p:nvGrpSpPr>
        <p:grpSpPr>
          <a:xfrm rot="-1596978">
            <a:off x="829879" y="2832066"/>
            <a:ext cx="2117637" cy="2824115"/>
            <a:chOff x="849550" y="3004200"/>
            <a:chExt cx="2117700" cy="2824200"/>
          </a:xfrm>
        </p:grpSpPr>
        <p:sp>
          <p:nvSpPr>
            <p:cNvPr id="126" name="Shape 126"/>
            <p:cNvSpPr/>
            <p:nvPr/>
          </p:nvSpPr>
          <p:spPr>
            <a:xfrm>
              <a:off x="849550" y="3004200"/>
              <a:ext cx="2117700" cy="1785300"/>
            </a:xfrm>
            <a:prstGeom prst="rect">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7" name="Shape 127"/>
            <p:cNvSpPr/>
            <p:nvPr/>
          </p:nvSpPr>
          <p:spPr>
            <a:xfrm>
              <a:off x="849550" y="4789500"/>
              <a:ext cx="566400" cy="1038900"/>
            </a:xfrm>
            <a:prstGeom prst="rect">
              <a:avLst/>
            </a:prstGeom>
            <a:solidFill>
              <a:srgbClr val="434343"/>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8" name="Shape 128"/>
            <p:cNvSpPr/>
            <p:nvPr/>
          </p:nvSpPr>
          <p:spPr>
            <a:xfrm>
              <a:off x="2400850" y="4789500"/>
              <a:ext cx="566400" cy="1038900"/>
            </a:xfrm>
            <a:prstGeom prst="rect">
              <a:avLst/>
            </a:prstGeom>
            <a:solidFill>
              <a:srgbClr val="434343"/>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Shape 129"/>
            <p:cNvSpPr/>
            <p:nvPr/>
          </p:nvSpPr>
          <p:spPr>
            <a:xfrm>
              <a:off x="1477475" y="3459775"/>
              <a:ext cx="849600" cy="837300"/>
            </a:xfrm>
            <a:prstGeom prst="ellipse">
              <a:avLst/>
            </a:prstGeom>
            <a:solidFill>
              <a:srgbClr val="434343"/>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cxnSp>
        <p:nvCxnSpPr>
          <p:cNvPr id="130" name="Shape 130"/>
          <p:cNvCxnSpPr/>
          <p:nvPr/>
        </p:nvCxnSpPr>
        <p:spPr>
          <a:xfrm rot="10800000" flipH="1">
            <a:off x="1021925" y="4924800"/>
            <a:ext cx="2684100" cy="1329900"/>
          </a:xfrm>
          <a:prstGeom prst="straightConnector1">
            <a:avLst/>
          </a:prstGeom>
          <a:noFill/>
          <a:ln w="19050" cap="flat" cmpd="sng">
            <a:solidFill>
              <a:schemeClr val="dk2"/>
            </a:solidFill>
            <a:prstDash val="solid"/>
            <a:round/>
            <a:headEnd type="none" w="lg" len="lg"/>
            <a:tailEnd type="none" w="lg" len="lg"/>
          </a:ln>
        </p:spPr>
      </p:cxnSp>
      <p:sp>
        <p:nvSpPr>
          <p:cNvPr id="131" name="Shape 131"/>
          <p:cNvSpPr/>
          <p:nvPr/>
        </p:nvSpPr>
        <p:spPr>
          <a:xfrm rot="-1639210">
            <a:off x="1551081" y="5041502"/>
            <a:ext cx="1842635" cy="686442"/>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2" name="Shape 132"/>
          <p:cNvSpPr/>
          <p:nvPr/>
        </p:nvSpPr>
        <p:spPr>
          <a:xfrm>
            <a:off x="3049425" y="49248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3" name="Shape 133"/>
          <p:cNvSpPr/>
          <p:nvPr/>
        </p:nvSpPr>
        <p:spPr>
          <a:xfrm>
            <a:off x="1609925" y="56314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4" name="Shape 134"/>
          <p:cNvSpPr/>
          <p:nvPr/>
        </p:nvSpPr>
        <p:spPr>
          <a:xfrm>
            <a:off x="957425" y="3595225"/>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The Wheels on the Bot</a:t>
            </a:r>
            <a:endParaRPr/>
          </a:p>
        </p:txBody>
      </p:sp>
      <p:sp>
        <p:nvSpPr>
          <p:cNvPr id="140" name="Shape 140"/>
          <p:cNvSpPr txBox="1">
            <a:spLocks noGrp="1"/>
          </p:cNvSpPr>
          <p:nvPr>
            <p:ph type="body" idx="1"/>
          </p:nvPr>
        </p:nvSpPr>
        <p:spPr>
          <a:xfrm>
            <a:off x="5721025" y="1600200"/>
            <a:ext cx="3168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Active or Passive</a:t>
            </a:r>
            <a:endParaRPr/>
          </a:p>
          <a:p>
            <a:pPr marL="0" lvl="0" indent="0" rtl="0">
              <a:spcBef>
                <a:spcPts val="600"/>
              </a:spcBef>
              <a:spcAft>
                <a:spcPts val="0"/>
              </a:spcAft>
              <a:buNone/>
            </a:pPr>
            <a:endParaRPr/>
          </a:p>
          <a:p>
            <a:pPr marL="0" lvl="0" indent="0" rtl="0">
              <a:spcBef>
                <a:spcPts val="600"/>
              </a:spcBef>
              <a:spcAft>
                <a:spcPts val="0"/>
              </a:spcAft>
              <a:buNone/>
            </a:pPr>
            <a:r>
              <a:rPr lang="en"/>
              <a:t>Fixed or Free</a:t>
            </a:r>
            <a:endParaRPr/>
          </a:p>
          <a:p>
            <a:pPr marL="0" lvl="0" indent="0" rtl="0">
              <a:spcBef>
                <a:spcPts val="600"/>
              </a:spcBef>
              <a:spcAft>
                <a:spcPts val="0"/>
              </a:spcAft>
              <a:buNone/>
            </a:pPr>
            <a:endParaRPr/>
          </a:p>
          <a:p>
            <a:pPr marL="0" lvl="0" indent="0" rtl="0">
              <a:spcBef>
                <a:spcPts val="600"/>
              </a:spcBef>
              <a:spcAft>
                <a:spcPts val="0"/>
              </a:spcAft>
              <a:buNone/>
            </a:pPr>
            <a:r>
              <a:rPr lang="en"/>
              <a:t>Type of Wheel</a:t>
            </a:r>
            <a:endParaRPr/>
          </a:p>
          <a:p>
            <a:pPr marL="0" lvl="0" indent="0" rtl="0">
              <a:spcBef>
                <a:spcPts val="600"/>
              </a:spcBef>
              <a:spcAft>
                <a:spcPts val="0"/>
              </a:spcAft>
              <a:buNone/>
            </a:pPr>
            <a:endParaRPr/>
          </a:p>
          <a:p>
            <a:pPr marL="0" lvl="0" indent="0">
              <a:spcBef>
                <a:spcPts val="600"/>
              </a:spcBef>
              <a:spcAft>
                <a:spcPts val="0"/>
              </a:spcAft>
              <a:buNone/>
            </a:pPr>
            <a:r>
              <a:rPr lang="en"/>
              <a:t>Configurations</a:t>
            </a:r>
            <a:endParaRPr/>
          </a:p>
        </p:txBody>
      </p:sp>
      <p:pic>
        <p:nvPicPr>
          <p:cNvPr id="141" name="Shape 141"/>
          <p:cNvPicPr preferRelativeResize="0"/>
          <p:nvPr/>
        </p:nvPicPr>
        <p:blipFill>
          <a:blip r:embed="rId3">
            <a:alphaModFix/>
          </a:blip>
          <a:stretch>
            <a:fillRect/>
          </a:stretch>
        </p:blipFill>
        <p:spPr>
          <a:xfrm>
            <a:off x="407950" y="1600200"/>
            <a:ext cx="5313075" cy="2758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Ackerman Steering - Four Wheels</a:t>
            </a:r>
            <a:endParaRPr/>
          </a:p>
        </p:txBody>
      </p:sp>
      <p:sp>
        <p:nvSpPr>
          <p:cNvPr id="147" name="Shape 147"/>
          <p:cNvSpPr txBox="1">
            <a:spLocks noGrp="1"/>
          </p:cNvSpPr>
          <p:nvPr>
            <p:ph type="body" idx="1"/>
          </p:nvPr>
        </p:nvSpPr>
        <p:spPr>
          <a:xfrm>
            <a:off x="457200" y="5052925"/>
            <a:ext cx="8229600" cy="1515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Two Active Fixed Wheels in Back</a:t>
            </a:r>
            <a:endParaRPr/>
          </a:p>
          <a:p>
            <a:pPr marL="0" lvl="0" indent="0" rtl="0">
              <a:spcBef>
                <a:spcPts val="600"/>
              </a:spcBef>
              <a:spcAft>
                <a:spcPts val="0"/>
              </a:spcAft>
              <a:buNone/>
            </a:pPr>
            <a:r>
              <a:rPr lang="en"/>
              <a:t>Two Passive Steerable Wheels in Front</a:t>
            </a:r>
            <a:endParaRPr/>
          </a:p>
          <a:p>
            <a:pPr marL="0" lvl="0" indent="0">
              <a:spcBef>
                <a:spcPts val="600"/>
              </a:spcBef>
              <a:spcAft>
                <a:spcPts val="0"/>
              </a:spcAft>
              <a:buNone/>
            </a:pPr>
            <a:endParaRPr/>
          </a:p>
        </p:txBody>
      </p:sp>
      <p:sp>
        <p:nvSpPr>
          <p:cNvPr id="148" name="Shape 148"/>
          <p:cNvSpPr/>
          <p:nvPr/>
        </p:nvSpPr>
        <p:spPr>
          <a:xfrm>
            <a:off x="1243550" y="1933000"/>
            <a:ext cx="5442000" cy="27333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a:off x="1625250" y="2105425"/>
            <a:ext cx="13914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a:off x="1625250" y="3759925"/>
            <a:ext cx="13914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rot="2316579">
            <a:off x="5238836" y="2105355"/>
            <a:ext cx="1391321" cy="664926"/>
          </a:xfrm>
          <a:prstGeom prst="rect">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rot="2316579">
            <a:off x="5238836" y="3759855"/>
            <a:ext cx="1391321" cy="664926"/>
          </a:xfrm>
          <a:prstGeom prst="rect">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Bike Steering - 2 Wheels</a:t>
            </a:r>
            <a:endParaRPr/>
          </a:p>
        </p:txBody>
      </p:sp>
      <p:sp>
        <p:nvSpPr>
          <p:cNvPr id="158" name="Shape 158"/>
          <p:cNvSpPr txBox="1">
            <a:spLocks noGrp="1"/>
          </p:cNvSpPr>
          <p:nvPr>
            <p:ph type="body" idx="1"/>
          </p:nvPr>
        </p:nvSpPr>
        <p:spPr>
          <a:xfrm>
            <a:off x="457200" y="5052925"/>
            <a:ext cx="8229600" cy="1515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One Active Fixed Wheel in Back</a:t>
            </a:r>
            <a:endParaRPr/>
          </a:p>
          <a:p>
            <a:pPr marL="0" lvl="0" indent="0" rtl="0">
              <a:spcBef>
                <a:spcPts val="600"/>
              </a:spcBef>
              <a:spcAft>
                <a:spcPts val="0"/>
              </a:spcAft>
              <a:buNone/>
            </a:pPr>
            <a:r>
              <a:rPr lang="en"/>
              <a:t>One Passive Steerable Wheel in Front</a:t>
            </a:r>
            <a:endParaRPr/>
          </a:p>
          <a:p>
            <a:pPr marL="0" lvl="0" indent="0" rtl="0">
              <a:spcBef>
                <a:spcPts val="600"/>
              </a:spcBef>
              <a:spcAft>
                <a:spcPts val="0"/>
              </a:spcAft>
              <a:buNone/>
            </a:pPr>
            <a:endParaRPr/>
          </a:p>
        </p:txBody>
      </p:sp>
      <p:sp>
        <p:nvSpPr>
          <p:cNvPr id="159" name="Shape 159"/>
          <p:cNvSpPr/>
          <p:nvPr/>
        </p:nvSpPr>
        <p:spPr>
          <a:xfrm>
            <a:off x="1243550" y="1933000"/>
            <a:ext cx="5442000" cy="9849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0" name="Shape 160"/>
          <p:cNvSpPr/>
          <p:nvPr/>
        </p:nvSpPr>
        <p:spPr>
          <a:xfrm>
            <a:off x="1625250" y="2105425"/>
            <a:ext cx="13914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1" name="Shape 161"/>
          <p:cNvSpPr/>
          <p:nvPr/>
        </p:nvSpPr>
        <p:spPr>
          <a:xfrm rot="2316579">
            <a:off x="5238836" y="2105355"/>
            <a:ext cx="1391321" cy="664926"/>
          </a:xfrm>
          <a:prstGeom prst="rect">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Segway - 2 Wheels</a:t>
            </a:r>
            <a:endParaRPr/>
          </a:p>
        </p:txBody>
      </p:sp>
      <p:pic>
        <p:nvPicPr>
          <p:cNvPr id="167" name="Shape 167"/>
          <p:cNvPicPr preferRelativeResize="0"/>
          <p:nvPr/>
        </p:nvPicPr>
        <p:blipFill>
          <a:blip r:embed="rId3">
            <a:alphaModFix/>
          </a:blip>
          <a:stretch>
            <a:fillRect/>
          </a:stretch>
        </p:blipFill>
        <p:spPr>
          <a:xfrm>
            <a:off x="4986500" y="522250"/>
            <a:ext cx="4286250" cy="5715000"/>
          </a:xfrm>
          <a:prstGeom prst="rect">
            <a:avLst/>
          </a:prstGeom>
          <a:noFill/>
          <a:ln>
            <a:noFill/>
          </a:ln>
        </p:spPr>
      </p:pic>
      <p:sp>
        <p:nvSpPr>
          <p:cNvPr id="168" name="Shape 168"/>
          <p:cNvSpPr/>
          <p:nvPr/>
        </p:nvSpPr>
        <p:spPr>
          <a:xfrm>
            <a:off x="1208084" y="2130050"/>
            <a:ext cx="3585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9" name="Shape 169"/>
          <p:cNvSpPr/>
          <p:nvPr/>
        </p:nvSpPr>
        <p:spPr>
          <a:xfrm>
            <a:off x="1208084" y="3784550"/>
            <a:ext cx="3585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0" name="Shape 170"/>
          <p:cNvSpPr/>
          <p:nvPr/>
        </p:nvSpPr>
        <p:spPr>
          <a:xfrm>
            <a:off x="1044267" y="1895549"/>
            <a:ext cx="990600" cy="22587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p:nvPr/>
        </p:nvSpPr>
        <p:spPr>
          <a:xfrm>
            <a:off x="886500" y="160020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Shape 172"/>
          <p:cNvSpPr/>
          <p:nvPr/>
        </p:nvSpPr>
        <p:spPr>
          <a:xfrm>
            <a:off x="886500" y="382217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73" name="Shape 173"/>
          <p:cNvPicPr preferRelativeResize="0"/>
          <p:nvPr/>
        </p:nvPicPr>
        <p:blipFill>
          <a:blip r:embed="rId4">
            <a:alphaModFix/>
          </a:blip>
          <a:stretch>
            <a:fillRect/>
          </a:stretch>
        </p:blipFill>
        <p:spPr>
          <a:xfrm>
            <a:off x="2876825" y="2622476"/>
            <a:ext cx="2474850" cy="1978698"/>
          </a:xfrm>
          <a:prstGeom prst="rect">
            <a:avLst/>
          </a:prstGeom>
          <a:noFill/>
          <a:ln>
            <a:noFill/>
          </a:ln>
        </p:spPr>
      </p:pic>
      <p:sp>
        <p:nvSpPr>
          <p:cNvPr id="174" name="Shape 174"/>
          <p:cNvSpPr txBox="1">
            <a:spLocks noGrp="1"/>
          </p:cNvSpPr>
          <p:nvPr>
            <p:ph type="body" idx="1"/>
          </p:nvPr>
        </p:nvSpPr>
        <p:spPr>
          <a:xfrm>
            <a:off x="457200" y="5048175"/>
            <a:ext cx="5214600" cy="3498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Two Active Wheels</a:t>
            </a:r>
            <a:endParaRPr/>
          </a:p>
          <a:p>
            <a:pPr marL="0" lvl="0" indent="0">
              <a:spcBef>
                <a:spcPts val="600"/>
              </a:spcBef>
              <a:spcAft>
                <a:spcPts val="0"/>
              </a:spcAft>
              <a:buNone/>
            </a:pPr>
            <a:r>
              <a:rPr lang="en"/>
              <a:t>Center of Mass below Axle</a:t>
            </a:r>
            <a:endParaRPr/>
          </a:p>
        </p:txBody>
      </p:sp>
      <p:sp>
        <p:nvSpPr>
          <p:cNvPr id="175" name="Shape 175"/>
          <p:cNvSpPr txBox="1"/>
          <p:nvPr/>
        </p:nvSpPr>
        <p:spPr>
          <a:xfrm>
            <a:off x="2967275" y="2227500"/>
            <a:ext cx="2384400" cy="333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latin typeface="Nixie One"/>
                <a:ea typeface="Nixie One"/>
                <a:cs typeface="Nixie One"/>
                <a:sym typeface="Nixie One"/>
              </a:rPr>
              <a:t>Cye Personal Robot</a:t>
            </a:r>
            <a:endParaRPr>
              <a:latin typeface="Nixie One"/>
              <a:ea typeface="Nixie One"/>
              <a:cs typeface="Nixie One"/>
              <a:sym typeface="Nixie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3"/>
                                        </p:tgtEl>
                                        <p:attrNameLst>
                                          <p:attrName>style.visibility</p:attrName>
                                        </p:attrNameLst>
                                      </p:cBhvr>
                                      <p:to>
                                        <p:strVal val="visible"/>
                                      </p:to>
                                    </p:set>
                                    <p:animEffect transition="in" filter="fade">
                                      <p:cBhvr>
                                        <p:cTn id="7" dur="1"/>
                                        <p:tgtEl>
                                          <p:spTgt spid="173"/>
                                        </p:tgtEl>
                                      </p:cBhvr>
                                    </p:animEffect>
                                  </p:childTnLst>
                                </p:cTn>
                              </p:par>
                              <p:par>
                                <p:cTn id="8" presetID="10" presetClass="entr" presetSubtype="0" fill="hold" nodeType="withEffect">
                                  <p:stCondLst>
                                    <p:cond delay="0"/>
                                  </p:stCondLst>
                                  <p:childTnLst>
                                    <p:set>
                                      <p:cBhvr>
                                        <p:cTn id="9" dur="1" fill="hold">
                                          <p:stCondLst>
                                            <p:cond delay="0"/>
                                          </p:stCondLst>
                                        </p:cTn>
                                        <p:tgtEl>
                                          <p:spTgt spid="175"/>
                                        </p:tgtEl>
                                        <p:attrNameLst>
                                          <p:attrName>style.visibility</p:attrName>
                                        </p:attrNameLst>
                                      </p:cBhvr>
                                      <p:to>
                                        <p:strVal val="visible"/>
                                      </p:to>
                                    </p:set>
                                    <p:animEffect transition="in" filter="fade">
                                      <p:cBhvr>
                                        <p:cTn id="10" dur="1"/>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Differential Drive</a:t>
            </a:r>
            <a:endParaRPr/>
          </a:p>
        </p:txBody>
      </p:sp>
      <p:grpSp>
        <p:nvGrpSpPr>
          <p:cNvPr id="181" name="Shape 181"/>
          <p:cNvGrpSpPr/>
          <p:nvPr/>
        </p:nvGrpSpPr>
        <p:grpSpPr>
          <a:xfrm>
            <a:off x="886500" y="1600200"/>
            <a:ext cx="1305000" cy="2849270"/>
            <a:chOff x="886500" y="1600200"/>
            <a:chExt cx="1305000" cy="2849270"/>
          </a:xfrm>
        </p:grpSpPr>
        <p:sp>
          <p:nvSpPr>
            <p:cNvPr id="182" name="Shape 182"/>
            <p:cNvSpPr/>
            <p:nvPr/>
          </p:nvSpPr>
          <p:spPr>
            <a:xfrm>
              <a:off x="1044267" y="1895549"/>
              <a:ext cx="990600" cy="22587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Shape 183"/>
            <p:cNvSpPr/>
            <p:nvPr/>
          </p:nvSpPr>
          <p:spPr>
            <a:xfrm>
              <a:off x="886500" y="382217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4" name="Shape 184"/>
            <p:cNvSpPr/>
            <p:nvPr/>
          </p:nvSpPr>
          <p:spPr>
            <a:xfrm>
              <a:off x="886500" y="160020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5" name="Shape 185"/>
          <p:cNvGrpSpPr/>
          <p:nvPr/>
        </p:nvGrpSpPr>
        <p:grpSpPr>
          <a:xfrm>
            <a:off x="3427000" y="1600200"/>
            <a:ext cx="1305000" cy="2849270"/>
            <a:chOff x="886500" y="1600200"/>
            <a:chExt cx="1305000" cy="2849270"/>
          </a:xfrm>
        </p:grpSpPr>
        <p:sp>
          <p:nvSpPr>
            <p:cNvPr id="186" name="Shape 186"/>
            <p:cNvSpPr/>
            <p:nvPr/>
          </p:nvSpPr>
          <p:spPr>
            <a:xfrm>
              <a:off x="1044267" y="1895549"/>
              <a:ext cx="990600" cy="22587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a:off x="886500" y="382217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a:off x="886500" y="160020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9" name="Shape 189"/>
          <p:cNvGrpSpPr/>
          <p:nvPr/>
        </p:nvGrpSpPr>
        <p:grpSpPr>
          <a:xfrm rot="1082833">
            <a:off x="5993445" y="1942825"/>
            <a:ext cx="1304998" cy="2849265"/>
            <a:chOff x="886500" y="1600200"/>
            <a:chExt cx="1305000" cy="2849270"/>
          </a:xfrm>
        </p:grpSpPr>
        <p:sp>
          <p:nvSpPr>
            <p:cNvPr id="190" name="Shape 190"/>
            <p:cNvSpPr/>
            <p:nvPr/>
          </p:nvSpPr>
          <p:spPr>
            <a:xfrm>
              <a:off x="1044267" y="1895549"/>
              <a:ext cx="990600" cy="22587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a:off x="886500" y="382217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a:off x="886500" y="1600200"/>
              <a:ext cx="1305000" cy="627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93" name="Shape 193"/>
          <p:cNvSpPr txBox="1"/>
          <p:nvPr/>
        </p:nvSpPr>
        <p:spPr>
          <a:xfrm>
            <a:off x="2068475" y="2396913"/>
            <a:ext cx="1489800" cy="91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latin typeface="Nixie One"/>
                <a:ea typeface="Nixie One"/>
                <a:cs typeface="Nixie One"/>
                <a:sym typeface="Nixie One"/>
              </a:rPr>
              <a:t>Equal Wheel Velocity</a:t>
            </a:r>
            <a:endParaRPr sz="2400">
              <a:latin typeface="Nixie One"/>
              <a:ea typeface="Nixie One"/>
              <a:cs typeface="Nixie One"/>
              <a:sym typeface="Nixie One"/>
            </a:endParaRPr>
          </a:p>
        </p:txBody>
      </p:sp>
      <p:sp>
        <p:nvSpPr>
          <p:cNvPr id="194" name="Shape 194"/>
          <p:cNvSpPr txBox="1"/>
          <p:nvPr/>
        </p:nvSpPr>
        <p:spPr>
          <a:xfrm>
            <a:off x="4658725" y="2396913"/>
            <a:ext cx="1489800" cy="91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latin typeface="Nixie One"/>
                <a:ea typeface="Nixie One"/>
                <a:cs typeface="Nixie One"/>
                <a:sym typeface="Nixie One"/>
              </a:rPr>
              <a:t>Top Wheel Faster</a:t>
            </a:r>
            <a:endParaRPr sz="2400">
              <a:latin typeface="Nixie One"/>
              <a:ea typeface="Nixie One"/>
              <a:cs typeface="Nixie One"/>
              <a:sym typeface="Nixie One"/>
            </a:endParaRPr>
          </a:p>
        </p:txBody>
      </p:sp>
      <p:sp>
        <p:nvSpPr>
          <p:cNvPr id="195" name="Shape 195"/>
          <p:cNvSpPr txBox="1"/>
          <p:nvPr/>
        </p:nvSpPr>
        <p:spPr>
          <a:xfrm>
            <a:off x="1769950" y="5317275"/>
            <a:ext cx="4891200" cy="91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latin typeface="Nixie One"/>
                <a:ea typeface="Nixie One"/>
                <a:cs typeface="Nixie One"/>
                <a:sym typeface="Nixie One"/>
              </a:rPr>
              <a:t>Forward Kinematics</a:t>
            </a:r>
            <a:endParaRPr sz="2400">
              <a:latin typeface="Nixie One"/>
              <a:ea typeface="Nixie One"/>
              <a:cs typeface="Nixie One"/>
              <a:sym typeface="Nixie One"/>
            </a:endParaRPr>
          </a:p>
          <a:p>
            <a:pPr marL="0" lvl="0" indent="0" rtl="0">
              <a:spcBef>
                <a:spcPts val="0"/>
              </a:spcBef>
              <a:spcAft>
                <a:spcPts val="0"/>
              </a:spcAft>
              <a:buNone/>
            </a:pPr>
            <a:r>
              <a:rPr lang="en" sz="2400">
                <a:latin typeface="Nixie One"/>
                <a:ea typeface="Nixie One"/>
                <a:cs typeface="Nixie One"/>
                <a:sym typeface="Nixie One"/>
              </a:rPr>
              <a:t>(more on this later)</a:t>
            </a:r>
            <a:endParaRPr sz="2400">
              <a:latin typeface="Nixie One"/>
              <a:ea typeface="Nixie One"/>
              <a:cs typeface="Nixie One"/>
              <a:sym typeface="Nixie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
                                        <p:tgtEl>
                                          <p:spTgt spid="19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5"/>
                                        </p:tgtEl>
                                        <p:attrNameLst>
                                          <p:attrName>style.visibility</p:attrName>
                                        </p:attrNameLst>
                                      </p:cBhvr>
                                      <p:to>
                                        <p:strVal val="visible"/>
                                      </p:to>
                                    </p:set>
                                    <p:animEffect transition="in" filter="fade">
                                      <p:cBhvr>
                                        <p:cTn id="12" dur="1"/>
                                        <p:tgtEl>
                                          <p:spTgt spid="18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4"/>
                                        </p:tgtEl>
                                        <p:attrNameLst>
                                          <p:attrName>style.visibility</p:attrName>
                                        </p:attrNameLst>
                                      </p:cBhvr>
                                      <p:to>
                                        <p:strVal val="visible"/>
                                      </p:to>
                                    </p:set>
                                    <p:animEffect transition="in" filter="fade">
                                      <p:cBhvr>
                                        <p:cTn id="17" dur="1"/>
                                        <p:tgtEl>
                                          <p:spTgt spid="19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9"/>
                                        </p:tgtEl>
                                        <p:attrNameLst>
                                          <p:attrName>style.visibility</p:attrName>
                                        </p:attrNameLst>
                                      </p:cBhvr>
                                      <p:to>
                                        <p:strVal val="visible"/>
                                      </p:to>
                                    </p:set>
                                    <p:animEffect transition="in" filter="fade">
                                      <p:cBhvr>
                                        <p:cTn id="22" dur="1"/>
                                        <p:tgtEl>
                                          <p:spTgt spid="18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5"/>
                                        </p:tgtEl>
                                        <p:attrNameLst>
                                          <p:attrName>style.visibility</p:attrName>
                                        </p:attrNameLst>
                                      </p:cBhvr>
                                      <p:to>
                                        <p:strVal val="visible"/>
                                      </p:to>
                                    </p:set>
                                    <p:animEffect transition="in" filter="fade">
                                      <p:cBhvr>
                                        <p:cTn id="27" dur="1"/>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Skid Steering - Four Wheels</a:t>
            </a:r>
            <a:endParaRPr/>
          </a:p>
        </p:txBody>
      </p:sp>
      <p:sp>
        <p:nvSpPr>
          <p:cNvPr id="201" name="Shape 201"/>
          <p:cNvSpPr txBox="1">
            <a:spLocks noGrp="1"/>
          </p:cNvSpPr>
          <p:nvPr>
            <p:ph type="body" idx="1"/>
          </p:nvPr>
        </p:nvSpPr>
        <p:spPr>
          <a:xfrm>
            <a:off x="457200" y="4101950"/>
            <a:ext cx="3298200" cy="24660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a:t>Four active fixed wheels</a:t>
            </a:r>
            <a:endParaRPr/>
          </a:p>
        </p:txBody>
      </p:sp>
      <p:pic>
        <p:nvPicPr>
          <p:cNvPr id="202" name="Shape 202"/>
          <p:cNvPicPr preferRelativeResize="0"/>
          <p:nvPr/>
        </p:nvPicPr>
        <p:blipFill>
          <a:blip r:embed="rId3">
            <a:alphaModFix/>
          </a:blip>
          <a:stretch>
            <a:fillRect/>
          </a:stretch>
        </p:blipFill>
        <p:spPr>
          <a:xfrm>
            <a:off x="3816850" y="1663900"/>
            <a:ext cx="5161600" cy="4435750"/>
          </a:xfrm>
          <a:prstGeom prst="rect">
            <a:avLst/>
          </a:prstGeom>
          <a:noFill/>
          <a:ln>
            <a:noFill/>
          </a:ln>
        </p:spPr>
      </p:pic>
      <p:sp>
        <p:nvSpPr>
          <p:cNvPr id="203" name="Shape 203"/>
          <p:cNvSpPr/>
          <p:nvPr/>
        </p:nvSpPr>
        <p:spPr>
          <a:xfrm>
            <a:off x="457200" y="1663900"/>
            <a:ext cx="2339400" cy="21918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4" name="Shape 204"/>
          <p:cNvSpPr/>
          <p:nvPr/>
        </p:nvSpPr>
        <p:spPr>
          <a:xfrm>
            <a:off x="457200" y="1663900"/>
            <a:ext cx="1057500" cy="50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Shape 205"/>
          <p:cNvSpPr/>
          <p:nvPr/>
        </p:nvSpPr>
        <p:spPr>
          <a:xfrm>
            <a:off x="1739100" y="1663900"/>
            <a:ext cx="1057500" cy="50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Shape 206"/>
          <p:cNvSpPr/>
          <p:nvPr/>
        </p:nvSpPr>
        <p:spPr>
          <a:xfrm>
            <a:off x="457200" y="3350500"/>
            <a:ext cx="1057500" cy="50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p:cNvSpPr/>
          <p:nvPr/>
        </p:nvSpPr>
        <p:spPr>
          <a:xfrm>
            <a:off x="1739100" y="3350500"/>
            <a:ext cx="1057500" cy="50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Robot Hardware</a:t>
            </a:r>
            <a:endParaRPr/>
          </a:p>
        </p:txBody>
      </p:sp>
      <p:sp>
        <p:nvSpPr>
          <p:cNvPr id="36" name="Shape 36"/>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Actuators / Motors</a:t>
            </a:r>
            <a:endParaRPr/>
          </a:p>
          <a:p>
            <a:pPr marL="0" lvl="0" indent="0" rtl="0">
              <a:spcBef>
                <a:spcPts val="600"/>
              </a:spcBef>
              <a:spcAft>
                <a:spcPts val="0"/>
              </a:spcAft>
              <a:buNone/>
            </a:pPr>
            <a:r>
              <a:rPr lang="en"/>
              <a:t>	</a:t>
            </a:r>
            <a:endParaRPr/>
          </a:p>
          <a:p>
            <a:pPr marL="0" lvl="0" indent="0" rtl="0">
              <a:spcBef>
                <a:spcPts val="600"/>
              </a:spcBef>
              <a:spcAft>
                <a:spcPts val="0"/>
              </a:spcAft>
              <a:buNone/>
            </a:pPr>
            <a:r>
              <a:rPr lang="en"/>
              <a:t>Sensors</a:t>
            </a:r>
            <a:endParaRPr/>
          </a:p>
          <a:p>
            <a:pPr marL="0" lvl="0" indent="0" rtl="0">
              <a:spcBef>
                <a:spcPts val="600"/>
              </a:spcBef>
              <a:spcAft>
                <a:spcPts val="0"/>
              </a:spcAft>
              <a:buNone/>
            </a:pPr>
            <a:endParaRPr/>
          </a:p>
          <a:p>
            <a:pPr marL="0" lvl="0" indent="0" rtl="0">
              <a:spcBef>
                <a:spcPts val="600"/>
              </a:spcBef>
              <a:spcAft>
                <a:spcPts val="0"/>
              </a:spcAft>
              <a:buNone/>
            </a:pPr>
            <a:r>
              <a:rPr lang="en"/>
              <a:t>Computation/Communication</a:t>
            </a:r>
            <a:endParaRPr/>
          </a:p>
          <a:p>
            <a:pPr marL="0" lvl="0" indent="0" rtl="0">
              <a:spcBef>
                <a:spcPts val="600"/>
              </a:spcBef>
              <a:spcAft>
                <a:spcPts val="0"/>
              </a:spcAft>
              <a:buNone/>
            </a:pPr>
            <a:endParaRPr/>
          </a:p>
          <a:p>
            <a:pPr marL="0" lvl="0" indent="0">
              <a:spcBef>
                <a:spcPts val="600"/>
              </a:spcBef>
              <a:spcAft>
                <a:spcPts val="0"/>
              </a:spcAft>
              <a:buNone/>
            </a:pPr>
            <a:r>
              <a:rPr lang="en"/>
              <a:t>Power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Two+One - Three Wheels</a:t>
            </a:r>
            <a:endParaRPr/>
          </a:p>
        </p:txBody>
      </p:sp>
      <p:sp>
        <p:nvSpPr>
          <p:cNvPr id="213" name="Shape 213"/>
          <p:cNvSpPr txBox="1">
            <a:spLocks noGrp="1"/>
          </p:cNvSpPr>
          <p:nvPr>
            <p:ph type="body" idx="1"/>
          </p:nvPr>
        </p:nvSpPr>
        <p:spPr>
          <a:xfrm>
            <a:off x="457200" y="5052925"/>
            <a:ext cx="8229600" cy="1515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Two Active Fixed Wheels in Back</a:t>
            </a:r>
            <a:endParaRPr/>
          </a:p>
          <a:p>
            <a:pPr marL="0" lvl="0" indent="0" rtl="0">
              <a:spcBef>
                <a:spcPts val="600"/>
              </a:spcBef>
              <a:spcAft>
                <a:spcPts val="0"/>
              </a:spcAft>
              <a:buNone/>
            </a:pPr>
            <a:r>
              <a:rPr lang="en"/>
              <a:t>Point of Contact / Castered Wheel in front</a:t>
            </a:r>
            <a:endParaRPr/>
          </a:p>
          <a:p>
            <a:pPr marL="0" lvl="0" indent="0" rtl="0">
              <a:spcBef>
                <a:spcPts val="600"/>
              </a:spcBef>
              <a:spcAft>
                <a:spcPts val="0"/>
              </a:spcAft>
              <a:buNone/>
            </a:pPr>
            <a:endParaRPr/>
          </a:p>
        </p:txBody>
      </p:sp>
      <p:sp>
        <p:nvSpPr>
          <p:cNvPr id="214" name="Shape 214"/>
          <p:cNvSpPr/>
          <p:nvPr/>
        </p:nvSpPr>
        <p:spPr>
          <a:xfrm>
            <a:off x="1243550" y="1933000"/>
            <a:ext cx="5442000" cy="27333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5" name="Shape 215"/>
          <p:cNvSpPr/>
          <p:nvPr/>
        </p:nvSpPr>
        <p:spPr>
          <a:xfrm>
            <a:off x="1625250" y="2105425"/>
            <a:ext cx="13914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p:nvPr/>
        </p:nvSpPr>
        <p:spPr>
          <a:xfrm>
            <a:off x="1625250" y="3759925"/>
            <a:ext cx="1391400" cy="6648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Shape 217"/>
          <p:cNvSpPr/>
          <p:nvPr/>
        </p:nvSpPr>
        <p:spPr>
          <a:xfrm>
            <a:off x="5097300" y="2820550"/>
            <a:ext cx="861900" cy="829500"/>
          </a:xfrm>
          <a:prstGeom prst="ellipse">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Turtlebot</a:t>
            </a:r>
            <a:endParaRPr/>
          </a:p>
        </p:txBody>
      </p:sp>
      <p:sp>
        <p:nvSpPr>
          <p:cNvPr id="223" name="Shape 223"/>
          <p:cNvSpPr txBox="1">
            <a:spLocks noGrp="1"/>
          </p:cNvSpPr>
          <p:nvPr>
            <p:ph type="body" idx="1"/>
          </p:nvPr>
        </p:nvSpPr>
        <p:spPr>
          <a:xfrm>
            <a:off x="5380525" y="1600200"/>
            <a:ext cx="33063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Two Active Wheels</a:t>
            </a:r>
            <a:endParaRPr/>
          </a:p>
          <a:p>
            <a:pPr marL="0" lvl="0" indent="0" rtl="0">
              <a:spcBef>
                <a:spcPts val="600"/>
              </a:spcBef>
              <a:spcAft>
                <a:spcPts val="0"/>
              </a:spcAft>
              <a:buNone/>
            </a:pPr>
            <a:endParaRPr/>
          </a:p>
          <a:p>
            <a:pPr marL="0" lvl="0" indent="0" rtl="0">
              <a:spcBef>
                <a:spcPts val="600"/>
              </a:spcBef>
              <a:spcAft>
                <a:spcPts val="0"/>
              </a:spcAft>
              <a:buNone/>
            </a:pPr>
            <a:r>
              <a:rPr lang="en"/>
              <a:t>One Caster Wheel</a:t>
            </a:r>
            <a:endParaRPr/>
          </a:p>
          <a:p>
            <a:pPr marL="0" lvl="0" indent="0" rtl="0">
              <a:spcBef>
                <a:spcPts val="600"/>
              </a:spcBef>
              <a:spcAft>
                <a:spcPts val="0"/>
              </a:spcAft>
              <a:buNone/>
            </a:pPr>
            <a:endParaRPr/>
          </a:p>
          <a:p>
            <a:pPr marL="0" lvl="0" indent="0">
              <a:spcBef>
                <a:spcPts val="600"/>
              </a:spcBef>
              <a:spcAft>
                <a:spcPts val="0"/>
              </a:spcAft>
              <a:buNone/>
            </a:pPr>
            <a:r>
              <a:rPr lang="en"/>
              <a:t>One Passive Wheel</a:t>
            </a:r>
            <a:endParaRPr/>
          </a:p>
        </p:txBody>
      </p:sp>
      <p:sp>
        <p:nvSpPr>
          <p:cNvPr id="224" name="Shape 224"/>
          <p:cNvSpPr/>
          <p:nvPr/>
        </p:nvSpPr>
        <p:spPr>
          <a:xfrm>
            <a:off x="467875" y="1711425"/>
            <a:ext cx="4752600" cy="4678800"/>
          </a:xfrm>
          <a:prstGeom prst="ellipse">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Shape 225"/>
          <p:cNvSpPr/>
          <p:nvPr/>
        </p:nvSpPr>
        <p:spPr>
          <a:xfrm>
            <a:off x="1970000" y="2105350"/>
            <a:ext cx="1526700" cy="71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6" name="Shape 226"/>
          <p:cNvSpPr/>
          <p:nvPr/>
        </p:nvSpPr>
        <p:spPr>
          <a:xfrm>
            <a:off x="566350" y="3693225"/>
            <a:ext cx="743100" cy="715200"/>
          </a:xfrm>
          <a:prstGeom prst="ellipse">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7" name="Shape 227"/>
          <p:cNvSpPr/>
          <p:nvPr/>
        </p:nvSpPr>
        <p:spPr>
          <a:xfrm>
            <a:off x="1970000" y="5323525"/>
            <a:ext cx="1526700" cy="7152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8" name="Shape 228"/>
          <p:cNvSpPr/>
          <p:nvPr/>
        </p:nvSpPr>
        <p:spPr>
          <a:xfrm>
            <a:off x="4134900" y="3788550"/>
            <a:ext cx="874200" cy="591000"/>
          </a:xfrm>
          <a:prstGeom prst="rect">
            <a:avLst/>
          </a:prstGeom>
          <a:solidFill>
            <a:schemeClr val="l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PR2 - Four Wheels</a:t>
            </a:r>
            <a:endParaRPr/>
          </a:p>
        </p:txBody>
      </p:sp>
      <p:sp>
        <p:nvSpPr>
          <p:cNvPr id="234" name="Shape 234"/>
          <p:cNvSpPr txBox="1">
            <a:spLocks noGrp="1"/>
          </p:cNvSpPr>
          <p:nvPr>
            <p:ph type="body" idx="1"/>
          </p:nvPr>
        </p:nvSpPr>
        <p:spPr>
          <a:xfrm>
            <a:off x="457200" y="5052925"/>
            <a:ext cx="8229600" cy="1515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Four steerable active wheels </a:t>
            </a:r>
            <a:endParaRPr/>
          </a:p>
          <a:p>
            <a:pPr marL="0" lvl="0" indent="0" rtl="0">
              <a:spcBef>
                <a:spcPts val="600"/>
              </a:spcBef>
              <a:spcAft>
                <a:spcPts val="0"/>
              </a:spcAft>
              <a:buNone/>
            </a:pPr>
            <a:endParaRPr/>
          </a:p>
        </p:txBody>
      </p:sp>
      <p:sp>
        <p:nvSpPr>
          <p:cNvPr id="235" name="Shape 235"/>
          <p:cNvSpPr/>
          <p:nvPr/>
        </p:nvSpPr>
        <p:spPr>
          <a:xfrm>
            <a:off x="1243550" y="1933000"/>
            <a:ext cx="2832000" cy="2733300"/>
          </a:xfrm>
          <a:prstGeom prst="rect">
            <a:avLst/>
          </a:prstGeom>
          <a:solidFill>
            <a:srgbClr val="6AA84F"/>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36" name="Shape 236"/>
          <p:cNvGrpSpPr/>
          <p:nvPr/>
        </p:nvGrpSpPr>
        <p:grpSpPr>
          <a:xfrm>
            <a:off x="1243550" y="1933000"/>
            <a:ext cx="775800" cy="812700"/>
            <a:chOff x="1403600" y="2093100"/>
            <a:chExt cx="775800" cy="812700"/>
          </a:xfrm>
        </p:grpSpPr>
        <p:sp>
          <p:nvSpPr>
            <p:cNvPr id="237" name="Shape 237"/>
            <p:cNvSpPr/>
            <p:nvPr/>
          </p:nvSpPr>
          <p:spPr>
            <a:xfrm>
              <a:off x="1403600" y="2093100"/>
              <a:ext cx="775800" cy="812700"/>
            </a:xfrm>
            <a:prstGeom prst="ellipse">
              <a:avLst/>
            </a:prstGeom>
            <a:solidFill>
              <a:srgbClr val="CCCCCC"/>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Shape 238"/>
            <p:cNvSpPr/>
            <p:nvPr/>
          </p:nvSpPr>
          <p:spPr>
            <a:xfrm>
              <a:off x="1471400" y="2326800"/>
              <a:ext cx="640200" cy="345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9" name="Shape 239"/>
          <p:cNvGrpSpPr/>
          <p:nvPr/>
        </p:nvGrpSpPr>
        <p:grpSpPr>
          <a:xfrm>
            <a:off x="3299750" y="1933000"/>
            <a:ext cx="775800" cy="812700"/>
            <a:chOff x="1403600" y="2093100"/>
            <a:chExt cx="775800" cy="812700"/>
          </a:xfrm>
        </p:grpSpPr>
        <p:sp>
          <p:nvSpPr>
            <p:cNvPr id="240" name="Shape 240"/>
            <p:cNvSpPr/>
            <p:nvPr/>
          </p:nvSpPr>
          <p:spPr>
            <a:xfrm>
              <a:off x="1403600" y="2093100"/>
              <a:ext cx="775800" cy="812700"/>
            </a:xfrm>
            <a:prstGeom prst="ellipse">
              <a:avLst/>
            </a:prstGeom>
            <a:solidFill>
              <a:srgbClr val="CCCCCC"/>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Shape 241"/>
            <p:cNvSpPr/>
            <p:nvPr/>
          </p:nvSpPr>
          <p:spPr>
            <a:xfrm>
              <a:off x="1471400" y="2326800"/>
              <a:ext cx="640200" cy="345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2" name="Shape 242"/>
          <p:cNvGrpSpPr/>
          <p:nvPr/>
        </p:nvGrpSpPr>
        <p:grpSpPr>
          <a:xfrm>
            <a:off x="1243550" y="3853600"/>
            <a:ext cx="775800" cy="812700"/>
            <a:chOff x="1403600" y="2093100"/>
            <a:chExt cx="775800" cy="812700"/>
          </a:xfrm>
        </p:grpSpPr>
        <p:sp>
          <p:nvSpPr>
            <p:cNvPr id="243" name="Shape 243"/>
            <p:cNvSpPr/>
            <p:nvPr/>
          </p:nvSpPr>
          <p:spPr>
            <a:xfrm>
              <a:off x="1403600" y="2093100"/>
              <a:ext cx="775800" cy="812700"/>
            </a:xfrm>
            <a:prstGeom prst="ellipse">
              <a:avLst/>
            </a:prstGeom>
            <a:solidFill>
              <a:srgbClr val="CCCCCC"/>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4" name="Shape 244"/>
            <p:cNvSpPr/>
            <p:nvPr/>
          </p:nvSpPr>
          <p:spPr>
            <a:xfrm>
              <a:off x="1471400" y="2326800"/>
              <a:ext cx="640200" cy="345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5" name="Shape 245"/>
          <p:cNvGrpSpPr/>
          <p:nvPr/>
        </p:nvGrpSpPr>
        <p:grpSpPr>
          <a:xfrm>
            <a:off x="3299750" y="3853600"/>
            <a:ext cx="775800" cy="812700"/>
            <a:chOff x="1403600" y="2093100"/>
            <a:chExt cx="775800" cy="812700"/>
          </a:xfrm>
        </p:grpSpPr>
        <p:sp>
          <p:nvSpPr>
            <p:cNvPr id="246" name="Shape 246"/>
            <p:cNvSpPr/>
            <p:nvPr/>
          </p:nvSpPr>
          <p:spPr>
            <a:xfrm>
              <a:off x="1403600" y="2093100"/>
              <a:ext cx="775800" cy="812700"/>
            </a:xfrm>
            <a:prstGeom prst="ellipse">
              <a:avLst/>
            </a:prstGeom>
            <a:solidFill>
              <a:srgbClr val="CCCCCC"/>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Shape 247"/>
            <p:cNvSpPr/>
            <p:nvPr/>
          </p:nvSpPr>
          <p:spPr>
            <a:xfrm>
              <a:off x="1471400" y="2326800"/>
              <a:ext cx="640200" cy="345300"/>
            </a:xfrm>
            <a:prstGeom prst="rect">
              <a:avLst/>
            </a:prstGeom>
            <a:solidFill>
              <a:srgbClr val="999999"/>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Omniwheels</a:t>
            </a:r>
            <a:endParaRPr/>
          </a:p>
        </p:txBody>
      </p:sp>
      <p:sp>
        <p:nvSpPr>
          <p:cNvPr id="253" name="Shape 253"/>
          <p:cNvSpPr txBox="1">
            <a:spLocks noGrp="1"/>
          </p:cNvSpPr>
          <p:nvPr>
            <p:ph type="body" idx="1"/>
          </p:nvPr>
        </p:nvSpPr>
        <p:spPr>
          <a:xfrm>
            <a:off x="457200" y="1600200"/>
            <a:ext cx="40737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a:t>Slide Laterally With Ease</a:t>
            </a:r>
            <a:endParaRPr/>
          </a:p>
        </p:txBody>
      </p:sp>
      <p:pic>
        <p:nvPicPr>
          <p:cNvPr id="254" name="Shape 254"/>
          <p:cNvPicPr preferRelativeResize="0"/>
          <p:nvPr/>
        </p:nvPicPr>
        <p:blipFill>
          <a:blip r:embed="rId3">
            <a:alphaModFix/>
          </a:blip>
          <a:stretch>
            <a:fillRect/>
          </a:stretch>
        </p:blipFill>
        <p:spPr>
          <a:xfrm>
            <a:off x="4346275" y="1478050"/>
            <a:ext cx="4797726" cy="4797726"/>
          </a:xfrm>
          <a:prstGeom prst="rect">
            <a:avLst/>
          </a:prstGeom>
          <a:noFill/>
          <a:ln>
            <a:noFill/>
          </a:ln>
        </p:spPr>
      </p:pic>
      <p:sp>
        <p:nvSpPr>
          <p:cNvPr id="255" name="Shape 255" descr="For more details please visit our website:  http://www.nexusrobot.com/product.php?id_product=66  This is 4 wheel drive omni wheel mobile robot kit.It includes microcontroller, IO expansion, DC motor with encoder and by varying the speed and direction of each wheel it can move in any direction without turning its orientation.It is a learning kit for you to learn and enjoy the fun of omni direction moving.   Features: *4 wheels drive *Omni wheel *Easy to assemble *Open source *DC motor with encoder   Parts Included: 100mm omni wheel X 4 DC motor with encoder X 4 Microcontroller X 1 IO expansion board X 1" title="4WD OMNI WHEEL MOBILE ROBOT DEMO ACTION">
            <a:hlinkClick r:id="rId4"/>
          </p:cNvPr>
          <p:cNvSpPr/>
          <p:nvPr/>
        </p:nvSpPr>
        <p:spPr>
          <a:xfrm>
            <a:off x="625200" y="3300275"/>
            <a:ext cx="3967325" cy="2975500"/>
          </a:xfrm>
          <a:prstGeom prst="rect">
            <a:avLst/>
          </a:prstGeom>
          <a:blipFill>
            <a:blip r:embed="rId5">
              <a:alphaModFix/>
            </a:blip>
            <a:stretch>
              <a:fillRect/>
            </a:stretch>
          </a:blipFill>
          <a:ln>
            <a:noFill/>
          </a:ln>
        </p:spPr>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Three Omniwheels</a:t>
            </a:r>
            <a:endParaRPr/>
          </a:p>
        </p:txBody>
      </p:sp>
      <p:sp>
        <p:nvSpPr>
          <p:cNvPr id="261" name="Shape 261"/>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262" name="Shape 262" descr="For more information please visit: http://www.microrobo.com/3wd-triangular-100mm-omni-wheel-mobile-robotics-car-c003.html This three omni-wheel robotics car is well suited for surveillance and transportation, but mostly it is designed for researchers and students. It can move in any direction by changing the velocity and direction of each wheel without changing orientation. It comes with Arduino microcontroller and 3 Omni-directional wheels which driven by 3 DC motor with encoders, allowing rotation and movement in any direction simultaneously. The integrated infrared and Ultrasonic sensors allow this robot to track and chase objects. It includes a microcontroller, IO expansion and DC motors with encoders. Its aluminum alloy body and pre-drilled hole for screws make it convenient for you to add components as you like.  If you are intersted in our products, please send email to info@microrobo.com, and we will reply you ASAP. Thanks." title="3WD Triangular 100mm omni wheel mobile robotics car C003">
            <a:hlinkClick r:id="rId3"/>
          </p:cNvPr>
          <p:cNvSpPr/>
          <p:nvPr/>
        </p:nvSpPr>
        <p:spPr>
          <a:xfrm>
            <a:off x="1524000" y="1600200"/>
            <a:ext cx="6096000" cy="4572000"/>
          </a:xfrm>
          <a:prstGeom prst="rect">
            <a:avLst/>
          </a:prstGeom>
          <a:blipFill>
            <a:blip r:embed="rId4">
              <a:alphaModFix/>
            </a:blip>
            <a:stretch>
              <a:fillRect/>
            </a:stretch>
          </a:blipFill>
          <a:ln>
            <a:noFill/>
          </a:ln>
        </p:spPr>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Swedish / Mecanum Wheels</a:t>
            </a:r>
            <a:endParaRPr/>
          </a:p>
        </p:txBody>
      </p:sp>
      <p:sp>
        <p:nvSpPr>
          <p:cNvPr id="268" name="Shape 268"/>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269" name="Shape 269" descr="Mecanum wheels, also known as omni wheels or ilon wheels, consist of a hub with rollers oriented 45° to the axis of rotation.  Perfect for tight spaces, they enable conventional forward &amp; backward movement as well as side to side and even rotation. To accomplish this, each wheel turns independently. To move side to side, pairs of wheels oppose one another, acting like a worm gear.  You'll see a forklift like this one from time to time in the background on the show Mythbusters!  Music: Brown Box by Grillo  For more, see my technical illustration portfolio at http://jamesprovost.com Follow me on Twitter at http://twitter.com/jamesprovost" title="How Do Mecanum Wheels Work?">
            <a:hlinkClick r:id="rId3"/>
          </p:cNvPr>
          <p:cNvSpPr/>
          <p:nvPr/>
        </p:nvSpPr>
        <p:spPr>
          <a:xfrm>
            <a:off x="-117925" y="1549300"/>
            <a:ext cx="4681475" cy="3511100"/>
          </a:xfrm>
          <a:prstGeom prst="rect">
            <a:avLst/>
          </a:prstGeom>
          <a:blipFill>
            <a:blip r:embed="rId4">
              <a:alphaModFix/>
            </a:blip>
            <a:stretch>
              <a:fillRect/>
            </a:stretch>
          </a:blipFill>
          <a:ln>
            <a:noFill/>
          </a:ln>
        </p:spPr>
      </p:sp>
      <p:sp>
        <p:nvSpPr>
          <p:cNvPr id="270" name="Shape 270" descr="Роботы на ОМНИ колесах" title="Robotnik Summit XL OMNI - Mecanum Wheels | Омни боты">
            <a:hlinkClick r:id="rId5"/>
          </p:cNvPr>
          <p:cNvSpPr/>
          <p:nvPr/>
        </p:nvSpPr>
        <p:spPr>
          <a:xfrm>
            <a:off x="4563550" y="3115050"/>
            <a:ext cx="4172550" cy="3129400"/>
          </a:xfrm>
          <a:prstGeom prst="rect">
            <a:avLst/>
          </a:prstGeom>
          <a:blipFill>
            <a:blip r:embed="rId6">
              <a:alphaModFix/>
            </a:blip>
            <a:stretch>
              <a:fillRect/>
            </a:stretch>
          </a:blipFill>
          <a:ln>
            <a:noFill/>
          </a:ln>
        </p:spPr>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The World is Flat!</a:t>
            </a:r>
            <a:endParaRPr/>
          </a:p>
        </p:txBody>
      </p:sp>
      <p:sp>
        <p:nvSpPr>
          <p:cNvPr id="276" name="Shape 276"/>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pic>
        <p:nvPicPr>
          <p:cNvPr id="277" name="Shape 277"/>
          <p:cNvPicPr preferRelativeResize="0"/>
          <p:nvPr/>
        </p:nvPicPr>
        <p:blipFill>
          <a:blip r:embed="rId3">
            <a:alphaModFix/>
          </a:blip>
          <a:stretch>
            <a:fillRect/>
          </a:stretch>
        </p:blipFill>
        <p:spPr>
          <a:xfrm>
            <a:off x="3213100" y="1600200"/>
            <a:ext cx="5473700" cy="3810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Rocker Bogie - Six Wheels</a:t>
            </a:r>
            <a:endParaRPr/>
          </a:p>
        </p:txBody>
      </p:sp>
      <p:sp>
        <p:nvSpPr>
          <p:cNvPr id="283" name="Shape 283"/>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pic>
        <p:nvPicPr>
          <p:cNvPr id="284" name="Shape 284"/>
          <p:cNvPicPr preferRelativeResize="0"/>
          <p:nvPr/>
        </p:nvPicPr>
        <p:blipFill>
          <a:blip r:embed="rId3">
            <a:alphaModFix/>
          </a:blip>
          <a:stretch>
            <a:fillRect/>
          </a:stretch>
        </p:blipFill>
        <p:spPr>
          <a:xfrm>
            <a:off x="603300" y="1674500"/>
            <a:ext cx="3810000" cy="2857500"/>
          </a:xfrm>
          <a:prstGeom prst="rect">
            <a:avLst/>
          </a:prstGeom>
          <a:noFill/>
          <a:ln>
            <a:noFill/>
          </a:ln>
        </p:spPr>
      </p:pic>
      <p:pic>
        <p:nvPicPr>
          <p:cNvPr id="285" name="Shape 285"/>
          <p:cNvPicPr preferRelativeResize="0"/>
          <p:nvPr/>
        </p:nvPicPr>
        <p:blipFill>
          <a:blip r:embed="rId4">
            <a:alphaModFix/>
          </a:blip>
          <a:stretch>
            <a:fillRect/>
          </a:stretch>
        </p:blipFill>
        <p:spPr>
          <a:xfrm>
            <a:off x="4555575" y="1581150"/>
            <a:ext cx="4429125" cy="3695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289"/>
        <p:cNvGrpSpPr/>
        <p:nvPr/>
      </p:nvGrpSpPr>
      <p:grpSpPr>
        <a:xfrm>
          <a:off x="0" y="0"/>
          <a:ext cx="0" cy="0"/>
          <a:chOff x="0" y="0"/>
          <a:chExt cx="0" cy="0"/>
        </a:xfrm>
      </p:grpSpPr>
      <p:sp>
        <p:nvSpPr>
          <p:cNvPr id="290" name="Shape 29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Legs</a:t>
            </a:r>
            <a:endParaRPr/>
          </a:p>
        </p:txBody>
      </p:sp>
      <p:sp>
        <p:nvSpPr>
          <p:cNvPr id="291" name="Shape 291"/>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457200" lvl="0" indent="-419100" rtl="0">
              <a:spcBef>
                <a:spcPts val="600"/>
              </a:spcBef>
              <a:spcAft>
                <a:spcPts val="0"/>
              </a:spcAft>
              <a:buSzPts val="3000"/>
              <a:buChar char="+"/>
            </a:pPr>
            <a:r>
              <a:rPr lang="en"/>
              <a:t>Can Deal with Rough Terrain</a:t>
            </a:r>
            <a:endParaRPr/>
          </a:p>
          <a:p>
            <a:pPr marL="457200" lvl="0" indent="-419100" rtl="0">
              <a:spcBef>
                <a:spcPts val="0"/>
              </a:spcBef>
              <a:spcAft>
                <a:spcPts val="0"/>
              </a:spcAft>
              <a:buSzPts val="3000"/>
              <a:buChar char="+"/>
            </a:pPr>
            <a:r>
              <a:rPr lang="en"/>
              <a:t>Quality of Ground Matters Less</a:t>
            </a:r>
            <a:endParaRPr/>
          </a:p>
          <a:p>
            <a:pPr marL="457200" lvl="0" indent="-419100" rtl="0">
              <a:spcBef>
                <a:spcPts val="0"/>
              </a:spcBef>
              <a:spcAft>
                <a:spcPts val="0"/>
              </a:spcAft>
              <a:buSzPts val="3000"/>
              <a:buChar char="+"/>
            </a:pPr>
            <a:r>
              <a:rPr lang="en"/>
              <a:t>Can Cross Holes</a:t>
            </a:r>
            <a:endParaRPr/>
          </a:p>
          <a:p>
            <a:pPr marL="0" lvl="0" indent="0" rtl="0">
              <a:spcBef>
                <a:spcPts val="600"/>
              </a:spcBef>
              <a:spcAft>
                <a:spcPts val="0"/>
              </a:spcAft>
              <a:buNone/>
            </a:pPr>
            <a:endParaRPr/>
          </a:p>
          <a:p>
            <a:pPr marL="457200" lvl="0" indent="-419100" rtl="0">
              <a:spcBef>
                <a:spcPts val="600"/>
              </a:spcBef>
              <a:spcAft>
                <a:spcPts val="0"/>
              </a:spcAft>
              <a:buSzPts val="3000"/>
              <a:buChar char="-"/>
            </a:pPr>
            <a:r>
              <a:rPr lang="en"/>
              <a:t>Power Needs</a:t>
            </a:r>
            <a:endParaRPr/>
          </a:p>
          <a:p>
            <a:pPr marL="457200" lvl="0" indent="-419100" rtl="0">
              <a:spcBef>
                <a:spcPts val="0"/>
              </a:spcBef>
              <a:spcAft>
                <a:spcPts val="0"/>
              </a:spcAft>
              <a:buSzPts val="3000"/>
              <a:buChar char="-"/>
            </a:pPr>
            <a:r>
              <a:rPr lang="en"/>
              <a:t>Mechanical Complexity</a:t>
            </a:r>
            <a:endParaRPr/>
          </a:p>
          <a:p>
            <a:pPr marL="457200" lvl="0" indent="-419100">
              <a:spcBef>
                <a:spcPts val="0"/>
              </a:spcBef>
              <a:spcAft>
                <a:spcPts val="0"/>
              </a:spcAft>
              <a:buSzPts val="3000"/>
              <a:buChar char="-"/>
            </a:pPr>
            <a:r>
              <a:rPr lang="en"/>
              <a:t>More complex kinematics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295"/>
        <p:cNvGrpSpPr/>
        <p:nvPr/>
      </p:nvGrpSpPr>
      <p:grpSpPr>
        <a:xfrm>
          <a:off x="0" y="0"/>
          <a:ext cx="0" cy="0"/>
          <a:chOff x="0" y="0"/>
          <a:chExt cx="0" cy="0"/>
        </a:xfrm>
      </p:grpSpPr>
      <p:sp>
        <p:nvSpPr>
          <p:cNvPr id="296" name="Shape 29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Number of Legs</a:t>
            </a:r>
            <a:endParaRPr/>
          </a:p>
        </p:txBody>
      </p:sp>
      <p:pic>
        <p:nvPicPr>
          <p:cNvPr id="297" name="Shape 297"/>
          <p:cNvPicPr preferRelativeResize="0"/>
          <p:nvPr/>
        </p:nvPicPr>
        <p:blipFill>
          <a:blip r:embed="rId3">
            <a:alphaModFix/>
          </a:blip>
          <a:stretch>
            <a:fillRect/>
          </a:stretch>
        </p:blipFill>
        <p:spPr>
          <a:xfrm>
            <a:off x="5203900" y="1600200"/>
            <a:ext cx="3482900" cy="5229575"/>
          </a:xfrm>
          <a:prstGeom prst="rect">
            <a:avLst/>
          </a:prstGeom>
          <a:noFill/>
          <a:ln>
            <a:noFill/>
          </a:ln>
        </p:spPr>
      </p:pic>
      <p:grpSp>
        <p:nvGrpSpPr>
          <p:cNvPr id="298" name="Shape 298"/>
          <p:cNvGrpSpPr/>
          <p:nvPr/>
        </p:nvGrpSpPr>
        <p:grpSpPr>
          <a:xfrm>
            <a:off x="615625" y="1504350"/>
            <a:ext cx="3722875" cy="597900"/>
            <a:chOff x="615625" y="1504350"/>
            <a:chExt cx="3722875" cy="597900"/>
          </a:xfrm>
        </p:grpSpPr>
        <p:sp>
          <p:nvSpPr>
            <p:cNvPr id="299" name="Shape 299"/>
            <p:cNvSpPr/>
            <p:nvPr/>
          </p:nvSpPr>
          <p:spPr>
            <a:xfrm>
              <a:off x="615625" y="16002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0" name="Shape 300"/>
            <p:cNvSpPr/>
            <p:nvPr/>
          </p:nvSpPr>
          <p:spPr>
            <a:xfrm>
              <a:off x="3920000" y="16002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1" name="Shape 301"/>
            <p:cNvSpPr/>
            <p:nvPr/>
          </p:nvSpPr>
          <p:spPr>
            <a:xfrm>
              <a:off x="787975" y="1692300"/>
              <a:ext cx="3262800" cy="222000"/>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2" name="Shape 302"/>
            <p:cNvSpPr/>
            <p:nvPr/>
          </p:nvSpPr>
          <p:spPr>
            <a:xfrm>
              <a:off x="2150813" y="1504350"/>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03" name="Shape 303"/>
          <p:cNvGrpSpPr/>
          <p:nvPr/>
        </p:nvGrpSpPr>
        <p:grpSpPr>
          <a:xfrm>
            <a:off x="1252888" y="2442050"/>
            <a:ext cx="2252175" cy="1654400"/>
            <a:chOff x="317138" y="3390125"/>
            <a:chExt cx="2252175" cy="1654400"/>
          </a:xfrm>
        </p:grpSpPr>
        <p:sp>
          <p:nvSpPr>
            <p:cNvPr id="304" name="Shape 304"/>
            <p:cNvSpPr/>
            <p:nvPr/>
          </p:nvSpPr>
          <p:spPr>
            <a:xfrm>
              <a:off x="1266713" y="33901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5" name="Shape 305"/>
            <p:cNvSpPr/>
            <p:nvPr/>
          </p:nvSpPr>
          <p:spPr>
            <a:xfrm>
              <a:off x="2150813" y="46383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6" name="Shape 306"/>
            <p:cNvSpPr/>
            <p:nvPr/>
          </p:nvSpPr>
          <p:spPr>
            <a:xfrm>
              <a:off x="317138" y="46383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7" name="Shape 307"/>
            <p:cNvSpPr/>
            <p:nvPr/>
          </p:nvSpPr>
          <p:spPr>
            <a:xfrm>
              <a:off x="521825" y="3574850"/>
              <a:ext cx="1908300" cy="1354500"/>
            </a:xfrm>
            <a:prstGeom prst="triangle">
              <a:avLst>
                <a:gd name="adj" fmla="val 50000"/>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8" name="Shape 308"/>
            <p:cNvSpPr/>
            <p:nvPr/>
          </p:nvSpPr>
          <p:spPr>
            <a:xfrm>
              <a:off x="1116975" y="4040425"/>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09" name="Shape 309"/>
          <p:cNvGrpSpPr/>
          <p:nvPr/>
        </p:nvGrpSpPr>
        <p:grpSpPr>
          <a:xfrm>
            <a:off x="755700" y="4687600"/>
            <a:ext cx="3632050" cy="1391225"/>
            <a:chOff x="755700" y="4687600"/>
            <a:chExt cx="3632050" cy="1391225"/>
          </a:xfrm>
        </p:grpSpPr>
        <p:sp>
          <p:nvSpPr>
            <p:cNvPr id="310" name="Shape 310"/>
            <p:cNvSpPr/>
            <p:nvPr/>
          </p:nvSpPr>
          <p:spPr>
            <a:xfrm>
              <a:off x="755700" y="56726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1" name="Shape 311"/>
            <p:cNvSpPr/>
            <p:nvPr/>
          </p:nvSpPr>
          <p:spPr>
            <a:xfrm>
              <a:off x="3969250" y="560637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12" name="Shape 312"/>
            <p:cNvSpPr/>
            <p:nvPr/>
          </p:nvSpPr>
          <p:spPr>
            <a:xfrm>
              <a:off x="3969250" y="46876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13" name="Shape 313"/>
            <p:cNvSpPr/>
            <p:nvPr/>
          </p:nvSpPr>
          <p:spPr>
            <a:xfrm>
              <a:off x="755700" y="46876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14" name="Shape 314"/>
            <p:cNvSpPr/>
            <p:nvPr/>
          </p:nvSpPr>
          <p:spPr>
            <a:xfrm>
              <a:off x="952575" y="4857213"/>
              <a:ext cx="3262800" cy="983100"/>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5" name="Shape 315"/>
            <p:cNvSpPr/>
            <p:nvPr/>
          </p:nvSpPr>
          <p:spPr>
            <a:xfrm>
              <a:off x="2044638" y="4934600"/>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8"/>
                                        </p:tgtEl>
                                        <p:attrNameLst>
                                          <p:attrName>style.visibility</p:attrName>
                                        </p:attrNameLst>
                                      </p:cBhvr>
                                      <p:to>
                                        <p:strVal val="visible"/>
                                      </p:to>
                                    </p:set>
                                    <p:animEffect transition="in" filter="fade">
                                      <p:cBhvr>
                                        <p:cTn id="7" dur="1"/>
                                        <p:tgtEl>
                                          <p:spTgt spid="2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3"/>
                                        </p:tgtEl>
                                        <p:attrNameLst>
                                          <p:attrName>style.visibility</p:attrName>
                                        </p:attrNameLst>
                                      </p:cBhvr>
                                      <p:to>
                                        <p:strVal val="visible"/>
                                      </p:to>
                                    </p:set>
                                    <p:animEffect transition="in" filter="fade">
                                      <p:cBhvr>
                                        <p:cTn id="12" dur="1"/>
                                        <p:tgtEl>
                                          <p:spTgt spid="30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9"/>
                                        </p:tgtEl>
                                        <p:attrNameLst>
                                          <p:attrName>style.visibility</p:attrName>
                                        </p:attrNameLst>
                                      </p:cBhvr>
                                      <p:to>
                                        <p:strVal val="visible"/>
                                      </p:to>
                                    </p:set>
                                    <p:animEffect transition="in" filter="fade">
                                      <p:cBhvr>
                                        <p:cTn id="17" dur="1"/>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With Great Power</a:t>
            </a:r>
            <a:endParaRPr/>
          </a:p>
        </p:txBody>
      </p:sp>
      <p:sp>
        <p:nvSpPr>
          <p:cNvPr id="42" name="Shape 42"/>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Primary Hardware Concern</a:t>
            </a:r>
            <a:endParaRPr/>
          </a:p>
          <a:p>
            <a:pPr marL="0" lvl="0" indent="0" rtl="0">
              <a:spcBef>
                <a:spcPts val="600"/>
              </a:spcBef>
              <a:spcAft>
                <a:spcPts val="0"/>
              </a:spcAft>
              <a:buNone/>
            </a:pPr>
            <a:endParaRPr/>
          </a:p>
          <a:p>
            <a:pPr marL="0" lvl="0" indent="0">
              <a:spcBef>
                <a:spcPts val="600"/>
              </a:spcBef>
              <a:spcAft>
                <a:spcPts val="0"/>
              </a:spcAft>
              <a:buNone/>
            </a:pPr>
            <a:r>
              <a:rPr lang="en"/>
              <a:t>Trade off: Batteries vs. Cords</a:t>
            </a:r>
            <a:endParaRPr/>
          </a:p>
        </p:txBody>
      </p:sp>
      <p:pic>
        <p:nvPicPr>
          <p:cNvPr id="43" name="Shape 43"/>
          <p:cNvPicPr preferRelativeResize="0"/>
          <p:nvPr/>
        </p:nvPicPr>
        <p:blipFill>
          <a:blip r:embed="rId3">
            <a:alphaModFix/>
          </a:blip>
          <a:stretch>
            <a:fillRect/>
          </a:stretch>
        </p:blipFill>
        <p:spPr>
          <a:xfrm>
            <a:off x="6291650" y="2361438"/>
            <a:ext cx="2625150" cy="39377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319"/>
        <p:cNvGrpSpPr/>
        <p:nvPr/>
      </p:nvGrpSpPr>
      <p:grpSpPr>
        <a:xfrm>
          <a:off x="0" y="0"/>
          <a:ext cx="0" cy="0"/>
          <a:chOff x="0" y="0"/>
          <a:chExt cx="0" cy="0"/>
        </a:xfrm>
      </p:grpSpPr>
      <p:sp>
        <p:nvSpPr>
          <p:cNvPr id="320" name="Shape 32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Three Points!</a:t>
            </a:r>
            <a:endParaRPr/>
          </a:p>
        </p:txBody>
      </p:sp>
      <p:sp>
        <p:nvSpPr>
          <p:cNvPr id="321" name="Shape 321"/>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322" name="Shape 322" descr="First shown at the ROFLCon III supercuts panel. Editing by Duncan Robson. Music by Joel Robson. http://joelrobson.bandcamp.com/music http://tvtropes.org/pmwiki/pmwiki.php/Main/ThreePointLanding http://dunk3d.tumblr.com Source list on my blog at http://duncanrobson.com/blog/2012/05/05/three-point-landing/" title="Three Point Landing">
            <a:hlinkClick r:id="rId3"/>
          </p:cNvPr>
          <p:cNvSpPr/>
          <p:nvPr/>
        </p:nvSpPr>
        <p:spPr>
          <a:xfrm>
            <a:off x="1524000" y="1752100"/>
            <a:ext cx="6096000" cy="4572000"/>
          </a:xfrm>
          <a:prstGeom prst="rect">
            <a:avLst/>
          </a:prstGeom>
          <a:blipFill>
            <a:blip r:embed="rId4">
              <a:alphaModFix/>
            </a:blip>
            <a:stretch>
              <a:fillRect/>
            </a:stretch>
          </a:blipFill>
          <a:ln>
            <a:noFill/>
          </a:ln>
        </p:spPr>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Gaits</a:t>
            </a:r>
            <a:endParaRPr/>
          </a:p>
        </p:txBody>
      </p:sp>
      <p:sp>
        <p:nvSpPr>
          <p:cNvPr id="328" name="Shape 328"/>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Order/sequence of legs and</a:t>
            </a:r>
            <a:endParaRPr/>
          </a:p>
          <a:p>
            <a:pPr marL="0" lvl="0" indent="0">
              <a:spcBef>
                <a:spcPts val="600"/>
              </a:spcBef>
              <a:spcAft>
                <a:spcPts val="0"/>
              </a:spcAft>
              <a:buNone/>
            </a:pPr>
            <a:r>
              <a:rPr lang="en"/>
              <a:t>their specific control</a:t>
            </a:r>
            <a:endParaRPr/>
          </a:p>
        </p:txBody>
      </p:sp>
      <p:pic>
        <p:nvPicPr>
          <p:cNvPr id="329" name="Shape 329"/>
          <p:cNvPicPr preferRelativeResize="0"/>
          <p:nvPr/>
        </p:nvPicPr>
        <p:blipFill>
          <a:blip r:embed="rId3">
            <a:alphaModFix/>
          </a:blip>
          <a:stretch>
            <a:fillRect/>
          </a:stretch>
        </p:blipFill>
        <p:spPr>
          <a:xfrm>
            <a:off x="6119900" y="618650"/>
            <a:ext cx="2929724" cy="1646825"/>
          </a:xfrm>
          <a:prstGeom prst="rect">
            <a:avLst/>
          </a:prstGeom>
          <a:noFill/>
          <a:ln>
            <a:noFill/>
          </a:ln>
        </p:spPr>
      </p:pic>
      <p:pic>
        <p:nvPicPr>
          <p:cNvPr id="330" name="Shape 330"/>
          <p:cNvPicPr preferRelativeResize="0"/>
          <p:nvPr/>
        </p:nvPicPr>
        <p:blipFill>
          <a:blip r:embed="rId4">
            <a:alphaModFix/>
          </a:blip>
          <a:stretch>
            <a:fillRect/>
          </a:stretch>
        </p:blipFill>
        <p:spPr>
          <a:xfrm>
            <a:off x="6400600" y="2897925"/>
            <a:ext cx="2594032" cy="1143000"/>
          </a:xfrm>
          <a:prstGeom prst="rect">
            <a:avLst/>
          </a:prstGeom>
          <a:noFill/>
          <a:ln>
            <a:noFill/>
          </a:ln>
        </p:spPr>
      </p:pic>
      <p:pic>
        <p:nvPicPr>
          <p:cNvPr id="331" name="Shape 331" descr="walking animated GIF "/>
          <p:cNvPicPr preferRelativeResize="0"/>
          <p:nvPr/>
        </p:nvPicPr>
        <p:blipFill>
          <a:blip r:embed="rId5">
            <a:alphaModFix/>
          </a:blip>
          <a:stretch>
            <a:fillRect/>
          </a:stretch>
        </p:blipFill>
        <p:spPr>
          <a:xfrm>
            <a:off x="2671775" y="3366275"/>
            <a:ext cx="3566500" cy="29233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Shape 335"/>
        <p:cNvGrpSpPr/>
        <p:nvPr/>
      </p:nvGrpSpPr>
      <p:grpSpPr>
        <a:xfrm>
          <a:off x="0" y="0"/>
          <a:ext cx="0" cy="0"/>
          <a:chOff x="0" y="0"/>
          <a:chExt cx="0" cy="0"/>
        </a:xfrm>
      </p:grpSpPr>
      <p:sp>
        <p:nvSpPr>
          <p:cNvPr id="336" name="Shape 336"/>
          <p:cNvSpPr txBox="1">
            <a:spLocks noGrp="1"/>
          </p:cNvSpPr>
          <p:nvPr>
            <p:ph type="title"/>
          </p:nvPr>
        </p:nvSpPr>
        <p:spPr>
          <a:xfrm>
            <a:off x="457200" y="103600"/>
            <a:ext cx="4452300" cy="1314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Walking with Four Legs</a:t>
            </a:r>
            <a:endParaRPr/>
          </a:p>
        </p:txBody>
      </p:sp>
      <p:pic>
        <p:nvPicPr>
          <p:cNvPr id="337" name="Shape 337" descr="photoset animated GIF "/>
          <p:cNvPicPr preferRelativeResize="0"/>
          <p:nvPr/>
        </p:nvPicPr>
        <p:blipFill>
          <a:blip r:embed="rId3">
            <a:alphaModFix/>
          </a:blip>
          <a:stretch>
            <a:fillRect/>
          </a:stretch>
        </p:blipFill>
        <p:spPr>
          <a:xfrm>
            <a:off x="4656100" y="1052325"/>
            <a:ext cx="4364925" cy="1856925"/>
          </a:xfrm>
          <a:prstGeom prst="rect">
            <a:avLst/>
          </a:prstGeom>
          <a:noFill/>
          <a:ln>
            <a:noFill/>
          </a:ln>
        </p:spPr>
      </p:pic>
      <p:grpSp>
        <p:nvGrpSpPr>
          <p:cNvPr id="338" name="Shape 338"/>
          <p:cNvGrpSpPr/>
          <p:nvPr/>
        </p:nvGrpSpPr>
        <p:grpSpPr>
          <a:xfrm>
            <a:off x="56350" y="1518025"/>
            <a:ext cx="3632050" cy="1391225"/>
            <a:chOff x="755700" y="4687600"/>
            <a:chExt cx="3632050" cy="1391225"/>
          </a:xfrm>
        </p:grpSpPr>
        <p:sp>
          <p:nvSpPr>
            <p:cNvPr id="339" name="Shape 339"/>
            <p:cNvSpPr/>
            <p:nvPr/>
          </p:nvSpPr>
          <p:spPr>
            <a:xfrm>
              <a:off x="755700" y="56726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0" name="Shape 340"/>
            <p:cNvSpPr/>
            <p:nvPr/>
          </p:nvSpPr>
          <p:spPr>
            <a:xfrm>
              <a:off x="3969250" y="560637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41" name="Shape 341"/>
            <p:cNvSpPr/>
            <p:nvPr/>
          </p:nvSpPr>
          <p:spPr>
            <a:xfrm>
              <a:off x="3969250" y="46876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42" name="Shape 342"/>
            <p:cNvSpPr/>
            <p:nvPr/>
          </p:nvSpPr>
          <p:spPr>
            <a:xfrm>
              <a:off x="755700" y="46876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43" name="Shape 343"/>
            <p:cNvSpPr/>
            <p:nvPr/>
          </p:nvSpPr>
          <p:spPr>
            <a:xfrm>
              <a:off x="952575" y="4857213"/>
              <a:ext cx="3262800" cy="983100"/>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4" name="Shape 344"/>
            <p:cNvSpPr/>
            <p:nvPr/>
          </p:nvSpPr>
          <p:spPr>
            <a:xfrm>
              <a:off x="2055913" y="508426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45" name="Shape 345"/>
          <p:cNvGrpSpPr/>
          <p:nvPr/>
        </p:nvGrpSpPr>
        <p:grpSpPr>
          <a:xfrm>
            <a:off x="90188" y="3313825"/>
            <a:ext cx="3564375" cy="1391225"/>
            <a:chOff x="90188" y="3313825"/>
            <a:chExt cx="3564375" cy="1391225"/>
          </a:xfrm>
        </p:grpSpPr>
        <p:sp>
          <p:nvSpPr>
            <p:cNvPr id="346" name="Shape 346"/>
            <p:cNvSpPr/>
            <p:nvPr/>
          </p:nvSpPr>
          <p:spPr>
            <a:xfrm>
              <a:off x="90188" y="429885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7" name="Shape 347"/>
            <p:cNvSpPr/>
            <p:nvPr/>
          </p:nvSpPr>
          <p:spPr>
            <a:xfrm>
              <a:off x="3236063" y="33138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48" name="Shape 348"/>
            <p:cNvSpPr/>
            <p:nvPr/>
          </p:nvSpPr>
          <p:spPr>
            <a:xfrm>
              <a:off x="90188" y="33138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49" name="Shape 349"/>
            <p:cNvSpPr/>
            <p:nvPr/>
          </p:nvSpPr>
          <p:spPr>
            <a:xfrm>
              <a:off x="112775" y="3409013"/>
              <a:ext cx="3519225" cy="1274600"/>
            </a:xfrm>
            <a:custGeom>
              <a:avLst/>
              <a:gdLst/>
              <a:ahLst/>
              <a:cxnLst/>
              <a:rect l="0" t="0" r="0" b="0"/>
              <a:pathLst>
                <a:path w="140769" h="50984" extrusionOk="0">
                  <a:moveTo>
                    <a:pt x="0" y="8122"/>
                  </a:moveTo>
                  <a:lnTo>
                    <a:pt x="13535" y="0"/>
                  </a:lnTo>
                  <a:lnTo>
                    <a:pt x="125429" y="1805"/>
                  </a:lnTo>
                  <a:lnTo>
                    <a:pt x="140769" y="9475"/>
                  </a:lnTo>
                  <a:lnTo>
                    <a:pt x="10828" y="50984"/>
                  </a:lnTo>
                  <a:lnTo>
                    <a:pt x="902" y="41058"/>
                  </a:lnTo>
                  <a:close/>
                </a:path>
              </a:pathLst>
            </a:custGeom>
            <a:solidFill>
              <a:srgbClr val="0098CC">
                <a:alpha val="66540"/>
              </a:srgbClr>
            </a:solidFill>
            <a:ln w="19050" cap="flat" cmpd="sng">
              <a:solidFill>
                <a:schemeClr val="dk2"/>
              </a:solidFill>
              <a:prstDash val="dash"/>
              <a:round/>
              <a:headEnd type="none" w="lg" len="lg"/>
              <a:tailEnd type="none" w="lg" len="lg"/>
            </a:ln>
          </p:spPr>
        </p:sp>
        <p:sp>
          <p:nvSpPr>
            <p:cNvPr id="350" name="Shape 350"/>
            <p:cNvSpPr/>
            <p:nvPr/>
          </p:nvSpPr>
          <p:spPr>
            <a:xfrm>
              <a:off x="1305938" y="3717100"/>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51" name="Shape 351"/>
          <p:cNvGrpSpPr/>
          <p:nvPr/>
        </p:nvGrpSpPr>
        <p:grpSpPr>
          <a:xfrm>
            <a:off x="95325" y="4913163"/>
            <a:ext cx="3564375" cy="1391225"/>
            <a:chOff x="95325" y="4913163"/>
            <a:chExt cx="3564375" cy="1391225"/>
          </a:xfrm>
        </p:grpSpPr>
        <p:sp>
          <p:nvSpPr>
            <p:cNvPr id="352" name="Shape 352"/>
            <p:cNvSpPr/>
            <p:nvPr/>
          </p:nvSpPr>
          <p:spPr>
            <a:xfrm>
              <a:off x="95325" y="5898188"/>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3" name="Shape 353"/>
            <p:cNvSpPr/>
            <p:nvPr/>
          </p:nvSpPr>
          <p:spPr>
            <a:xfrm>
              <a:off x="3241200" y="4913163"/>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4" name="Shape 354"/>
            <p:cNvSpPr/>
            <p:nvPr/>
          </p:nvSpPr>
          <p:spPr>
            <a:xfrm>
              <a:off x="95325" y="4913163"/>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5" name="Shape 355"/>
            <p:cNvSpPr/>
            <p:nvPr/>
          </p:nvSpPr>
          <p:spPr>
            <a:xfrm>
              <a:off x="2310775" y="5898188"/>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6" name="Shape 356"/>
            <p:cNvSpPr/>
            <p:nvPr/>
          </p:nvSpPr>
          <p:spPr>
            <a:xfrm>
              <a:off x="261675" y="5122863"/>
              <a:ext cx="3237250" cy="1037725"/>
            </a:xfrm>
            <a:custGeom>
              <a:avLst/>
              <a:gdLst/>
              <a:ahLst/>
              <a:cxnLst/>
              <a:rect l="0" t="0" r="0" b="0"/>
              <a:pathLst>
                <a:path w="129490" h="41509" extrusionOk="0">
                  <a:moveTo>
                    <a:pt x="902" y="0"/>
                  </a:moveTo>
                  <a:lnTo>
                    <a:pt x="129490" y="0"/>
                  </a:lnTo>
                  <a:lnTo>
                    <a:pt x="90237" y="40156"/>
                  </a:lnTo>
                  <a:lnTo>
                    <a:pt x="0" y="41509"/>
                  </a:lnTo>
                  <a:close/>
                </a:path>
              </a:pathLst>
            </a:custGeom>
            <a:solidFill>
              <a:srgbClr val="0098CC">
                <a:alpha val="66540"/>
              </a:srgbClr>
            </a:solidFill>
            <a:ln w="19050" cap="flat" cmpd="sng">
              <a:solidFill>
                <a:schemeClr val="dk2"/>
              </a:solidFill>
              <a:prstDash val="dash"/>
              <a:round/>
              <a:headEnd type="none" w="lg" len="lg"/>
              <a:tailEnd type="none" w="lg" len="lg"/>
            </a:ln>
          </p:spPr>
        </p:sp>
        <p:sp>
          <p:nvSpPr>
            <p:cNvPr id="357" name="Shape 357"/>
            <p:cNvSpPr/>
            <p:nvPr/>
          </p:nvSpPr>
          <p:spPr>
            <a:xfrm>
              <a:off x="1305938" y="5342775"/>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58" name="Shape 358"/>
          <p:cNvGrpSpPr/>
          <p:nvPr/>
        </p:nvGrpSpPr>
        <p:grpSpPr>
          <a:xfrm>
            <a:off x="5344150" y="3292400"/>
            <a:ext cx="3564375" cy="1391225"/>
            <a:chOff x="5344150" y="3292400"/>
            <a:chExt cx="3564375" cy="1391225"/>
          </a:xfrm>
        </p:grpSpPr>
        <p:grpSp>
          <p:nvGrpSpPr>
            <p:cNvPr id="359" name="Shape 359"/>
            <p:cNvGrpSpPr/>
            <p:nvPr/>
          </p:nvGrpSpPr>
          <p:grpSpPr>
            <a:xfrm>
              <a:off x="5344150" y="3292400"/>
              <a:ext cx="3564375" cy="1391225"/>
              <a:chOff x="4656100" y="4913175"/>
              <a:chExt cx="3564375" cy="1391225"/>
            </a:xfrm>
          </p:grpSpPr>
          <p:sp>
            <p:nvSpPr>
              <p:cNvPr id="360" name="Shape 360"/>
              <p:cNvSpPr/>
              <p:nvPr/>
            </p:nvSpPr>
            <p:spPr>
              <a:xfrm>
                <a:off x="4656100" y="5898200"/>
                <a:ext cx="418500" cy="406200"/>
              </a:xfrm>
              <a:prstGeom prst="ellipse">
                <a:avLst/>
              </a:prstGeom>
              <a:solidFill>
                <a:schemeClr val="accent2"/>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1" name="Shape 361"/>
              <p:cNvSpPr/>
              <p:nvPr/>
            </p:nvSpPr>
            <p:spPr>
              <a:xfrm>
                <a:off x="7801975" y="4913175"/>
                <a:ext cx="418500" cy="406200"/>
              </a:xfrm>
              <a:prstGeom prst="ellipse">
                <a:avLst/>
              </a:prstGeom>
              <a:solidFill>
                <a:schemeClr val="accent2"/>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62" name="Shape 362"/>
              <p:cNvSpPr/>
              <p:nvPr/>
            </p:nvSpPr>
            <p:spPr>
              <a:xfrm>
                <a:off x="6871550" y="5898200"/>
                <a:ext cx="418500" cy="406200"/>
              </a:xfrm>
              <a:prstGeom prst="ellipse">
                <a:avLst/>
              </a:prstGeom>
              <a:solidFill>
                <a:schemeClr val="accent2"/>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63" name="Shape 363"/>
              <p:cNvSpPr/>
              <p:nvPr/>
            </p:nvSpPr>
            <p:spPr>
              <a:xfrm>
                <a:off x="4771575" y="4932025"/>
                <a:ext cx="3440275" cy="1314050"/>
              </a:xfrm>
              <a:custGeom>
                <a:avLst/>
                <a:gdLst/>
                <a:ahLst/>
                <a:cxnLst/>
                <a:rect l="0" t="0" r="0" b="0"/>
                <a:pathLst>
                  <a:path w="137611" h="52562" extrusionOk="0">
                    <a:moveTo>
                      <a:pt x="125880" y="0"/>
                    </a:moveTo>
                    <a:lnTo>
                      <a:pt x="137611" y="11279"/>
                    </a:lnTo>
                    <a:lnTo>
                      <a:pt x="101516" y="45569"/>
                    </a:lnTo>
                    <a:lnTo>
                      <a:pt x="84371" y="51435"/>
                    </a:lnTo>
                    <a:lnTo>
                      <a:pt x="6209" y="52562"/>
                    </a:lnTo>
                    <a:lnTo>
                      <a:pt x="0" y="38802"/>
                    </a:lnTo>
                    <a:close/>
                  </a:path>
                </a:pathLst>
              </a:custGeom>
              <a:solidFill>
                <a:srgbClr val="0098CC">
                  <a:alpha val="66540"/>
                </a:srgbClr>
              </a:solidFill>
              <a:ln w="19050" cap="flat" cmpd="sng">
                <a:solidFill>
                  <a:schemeClr val="dk2"/>
                </a:solidFill>
                <a:prstDash val="dash"/>
                <a:round/>
                <a:headEnd type="none" w="lg" len="lg"/>
                <a:tailEnd type="none" w="lg" len="lg"/>
              </a:ln>
            </p:spPr>
          </p:sp>
        </p:grpSp>
        <p:sp>
          <p:nvSpPr>
            <p:cNvPr id="364" name="Shape 364"/>
            <p:cNvSpPr/>
            <p:nvPr/>
          </p:nvSpPr>
          <p:spPr>
            <a:xfrm>
              <a:off x="6686538" y="361266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65" name="Shape 365"/>
          <p:cNvGrpSpPr/>
          <p:nvPr/>
        </p:nvGrpSpPr>
        <p:grpSpPr>
          <a:xfrm>
            <a:off x="4746575" y="4946125"/>
            <a:ext cx="4066200" cy="1391225"/>
            <a:chOff x="4746575" y="4946125"/>
            <a:chExt cx="4066200" cy="1391225"/>
          </a:xfrm>
        </p:grpSpPr>
        <p:sp>
          <p:nvSpPr>
            <p:cNvPr id="366" name="Shape 366"/>
            <p:cNvSpPr/>
            <p:nvPr/>
          </p:nvSpPr>
          <p:spPr>
            <a:xfrm>
              <a:off x="5248400" y="593115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7" name="Shape 367"/>
            <p:cNvSpPr/>
            <p:nvPr/>
          </p:nvSpPr>
          <p:spPr>
            <a:xfrm>
              <a:off x="8394275" y="49461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68" name="Shape 368"/>
            <p:cNvSpPr/>
            <p:nvPr/>
          </p:nvSpPr>
          <p:spPr>
            <a:xfrm>
              <a:off x="7463850" y="593115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69" name="Shape 369"/>
            <p:cNvSpPr/>
            <p:nvPr/>
          </p:nvSpPr>
          <p:spPr>
            <a:xfrm>
              <a:off x="4746575" y="49461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0" name="Shape 370"/>
            <p:cNvSpPr/>
            <p:nvPr/>
          </p:nvSpPr>
          <p:spPr>
            <a:xfrm>
              <a:off x="4940475" y="5120950"/>
              <a:ext cx="3699700" cy="1026425"/>
            </a:xfrm>
            <a:custGeom>
              <a:avLst/>
              <a:gdLst/>
              <a:ahLst/>
              <a:cxnLst/>
              <a:rect l="0" t="0" r="0" b="0"/>
              <a:pathLst>
                <a:path w="147988" h="41057" extrusionOk="0">
                  <a:moveTo>
                    <a:pt x="0" y="1353"/>
                  </a:moveTo>
                  <a:lnTo>
                    <a:pt x="147988" y="0"/>
                  </a:lnTo>
                  <a:lnTo>
                    <a:pt x="108735" y="41057"/>
                  </a:lnTo>
                  <a:lnTo>
                    <a:pt x="20303" y="40606"/>
                  </a:lnTo>
                  <a:close/>
                </a:path>
              </a:pathLst>
            </a:custGeom>
            <a:solidFill>
              <a:srgbClr val="0098CC">
                <a:alpha val="66540"/>
              </a:srgbClr>
            </a:solidFill>
            <a:ln w="19050" cap="flat" cmpd="sng">
              <a:solidFill>
                <a:schemeClr val="dk2"/>
              </a:solidFill>
              <a:prstDash val="dash"/>
              <a:round/>
              <a:headEnd type="none" w="lg" len="lg"/>
              <a:tailEnd type="none" w="lg" len="lg"/>
            </a:ln>
          </p:spPr>
        </p:sp>
        <p:sp>
          <p:nvSpPr>
            <p:cNvPr id="371" name="Shape 371"/>
            <p:cNvSpPr/>
            <p:nvPr/>
          </p:nvSpPr>
          <p:spPr>
            <a:xfrm>
              <a:off x="6387063" y="531936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5"/>
                                        </p:tgtEl>
                                        <p:attrNameLst>
                                          <p:attrName>style.visibility</p:attrName>
                                        </p:attrNameLst>
                                      </p:cBhvr>
                                      <p:to>
                                        <p:strVal val="visible"/>
                                      </p:to>
                                    </p:set>
                                    <p:animEffect transition="in" filter="fade">
                                      <p:cBhvr>
                                        <p:cTn id="7" dur="1"/>
                                        <p:tgtEl>
                                          <p:spTgt spid="3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1"/>
                                        </p:tgtEl>
                                        <p:attrNameLst>
                                          <p:attrName>style.visibility</p:attrName>
                                        </p:attrNameLst>
                                      </p:cBhvr>
                                      <p:to>
                                        <p:strVal val="visible"/>
                                      </p:to>
                                    </p:set>
                                    <p:animEffect transition="in" filter="fade">
                                      <p:cBhvr>
                                        <p:cTn id="12" dur="1"/>
                                        <p:tgtEl>
                                          <p:spTgt spid="35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8"/>
                                        </p:tgtEl>
                                        <p:attrNameLst>
                                          <p:attrName>style.visibility</p:attrName>
                                        </p:attrNameLst>
                                      </p:cBhvr>
                                      <p:to>
                                        <p:strVal val="visible"/>
                                      </p:to>
                                    </p:set>
                                    <p:animEffect transition="in" filter="fade">
                                      <p:cBhvr>
                                        <p:cTn id="17" dur="1"/>
                                        <p:tgtEl>
                                          <p:spTgt spid="35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5"/>
                                        </p:tgtEl>
                                        <p:attrNameLst>
                                          <p:attrName>style.visibility</p:attrName>
                                        </p:attrNameLst>
                                      </p:cBhvr>
                                      <p:to>
                                        <p:strVal val="visible"/>
                                      </p:to>
                                    </p:set>
                                    <p:animEffect transition="in" filter="fade">
                                      <p:cBhvr>
                                        <p:cTn id="22" dur="1"/>
                                        <p:tgtEl>
                                          <p:spTgt spid="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Shape 375"/>
        <p:cNvGrpSpPr/>
        <p:nvPr/>
      </p:nvGrpSpPr>
      <p:grpSpPr>
        <a:xfrm>
          <a:off x="0" y="0"/>
          <a:ext cx="0" cy="0"/>
          <a:chOff x="0" y="0"/>
          <a:chExt cx="0" cy="0"/>
        </a:xfrm>
      </p:grpSpPr>
      <p:sp>
        <p:nvSpPr>
          <p:cNvPr id="376" name="Shape 37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Walking with Six Legs</a:t>
            </a:r>
            <a:endParaRPr/>
          </a:p>
        </p:txBody>
      </p:sp>
      <p:sp>
        <p:nvSpPr>
          <p:cNvPr id="377" name="Shape 377"/>
          <p:cNvSpPr/>
          <p:nvPr/>
        </p:nvSpPr>
        <p:spPr>
          <a:xfrm>
            <a:off x="406025" y="25852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8" name="Shape 378"/>
          <p:cNvSpPr/>
          <p:nvPr/>
        </p:nvSpPr>
        <p:spPr>
          <a:xfrm>
            <a:off x="3619575" y="251897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79" name="Shape 379"/>
          <p:cNvSpPr/>
          <p:nvPr/>
        </p:nvSpPr>
        <p:spPr>
          <a:xfrm>
            <a:off x="3619575" y="16002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0" name="Shape 380"/>
          <p:cNvSpPr/>
          <p:nvPr/>
        </p:nvSpPr>
        <p:spPr>
          <a:xfrm>
            <a:off x="406025" y="16002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1" name="Shape 381"/>
          <p:cNvSpPr/>
          <p:nvPr/>
        </p:nvSpPr>
        <p:spPr>
          <a:xfrm>
            <a:off x="1823250" y="25852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2" name="Shape 382"/>
          <p:cNvSpPr/>
          <p:nvPr/>
        </p:nvSpPr>
        <p:spPr>
          <a:xfrm>
            <a:off x="1823250" y="16002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3" name="Shape 383"/>
          <p:cNvSpPr/>
          <p:nvPr/>
        </p:nvSpPr>
        <p:spPr>
          <a:xfrm>
            <a:off x="602900" y="1769813"/>
            <a:ext cx="3262800" cy="983100"/>
          </a:xfrm>
          <a:prstGeom prst="rect">
            <a:avLst/>
          </a:prstGeom>
          <a:solidFill>
            <a:srgbClr val="0098CC">
              <a:alpha val="66540"/>
            </a:srgbClr>
          </a:solidFill>
          <a:ln w="19050" cap="flat" cmpd="sng">
            <a:solidFill>
              <a:schemeClr val="dk2"/>
            </a:solidFill>
            <a:prstDash val="dash"/>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4" name="Shape 384"/>
          <p:cNvSpPr/>
          <p:nvPr/>
        </p:nvSpPr>
        <p:spPr>
          <a:xfrm>
            <a:off x="1706238" y="196241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385" name="Shape 385"/>
          <p:cNvGrpSpPr/>
          <p:nvPr/>
        </p:nvGrpSpPr>
        <p:grpSpPr>
          <a:xfrm>
            <a:off x="406025" y="4159000"/>
            <a:ext cx="8200275" cy="1391225"/>
            <a:chOff x="406025" y="4159000"/>
            <a:chExt cx="8200275" cy="1391225"/>
          </a:xfrm>
        </p:grpSpPr>
        <p:sp>
          <p:nvSpPr>
            <p:cNvPr id="386" name="Shape 386"/>
            <p:cNvSpPr/>
            <p:nvPr/>
          </p:nvSpPr>
          <p:spPr>
            <a:xfrm>
              <a:off x="4974250" y="51440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7" name="Shape 387"/>
            <p:cNvSpPr/>
            <p:nvPr/>
          </p:nvSpPr>
          <p:spPr>
            <a:xfrm>
              <a:off x="8187800" y="507777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8" name="Shape 388"/>
            <p:cNvSpPr/>
            <p:nvPr/>
          </p:nvSpPr>
          <p:spPr>
            <a:xfrm>
              <a:off x="3619575" y="41590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9" name="Shape 389"/>
            <p:cNvSpPr/>
            <p:nvPr/>
          </p:nvSpPr>
          <p:spPr>
            <a:xfrm>
              <a:off x="1823250" y="5144025"/>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90" name="Shape 390"/>
            <p:cNvSpPr/>
            <p:nvPr/>
          </p:nvSpPr>
          <p:spPr>
            <a:xfrm>
              <a:off x="6571950" y="41590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91" name="Shape 391"/>
            <p:cNvSpPr/>
            <p:nvPr/>
          </p:nvSpPr>
          <p:spPr>
            <a:xfrm>
              <a:off x="406025" y="4159000"/>
              <a:ext cx="418500" cy="406200"/>
            </a:xfrm>
            <a:prstGeom prst="ellipse">
              <a:avLst/>
            </a:prstGeom>
            <a:solidFill>
              <a:schemeClr val="accent2"/>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92" name="Shape 392"/>
            <p:cNvSpPr/>
            <p:nvPr/>
          </p:nvSpPr>
          <p:spPr>
            <a:xfrm>
              <a:off x="530150" y="4342650"/>
              <a:ext cx="3293625" cy="1026450"/>
            </a:xfrm>
            <a:custGeom>
              <a:avLst/>
              <a:gdLst/>
              <a:ahLst/>
              <a:cxnLst/>
              <a:rect l="0" t="0" r="0" b="0"/>
              <a:pathLst>
                <a:path w="131745" h="41058" extrusionOk="0">
                  <a:moveTo>
                    <a:pt x="60007" y="41058"/>
                  </a:moveTo>
                  <a:lnTo>
                    <a:pt x="131745" y="0"/>
                  </a:lnTo>
                  <a:lnTo>
                    <a:pt x="0" y="902"/>
                  </a:lnTo>
                  <a:close/>
                </a:path>
              </a:pathLst>
            </a:custGeom>
            <a:solidFill>
              <a:srgbClr val="0098CC">
                <a:alpha val="66540"/>
              </a:srgbClr>
            </a:solidFill>
            <a:ln w="19050" cap="flat" cmpd="sng">
              <a:solidFill>
                <a:schemeClr val="dk2"/>
              </a:solidFill>
              <a:prstDash val="dash"/>
              <a:round/>
              <a:headEnd type="none" w="lg" len="lg"/>
              <a:tailEnd type="none" w="lg" len="lg"/>
            </a:ln>
          </p:spPr>
        </p:sp>
        <p:sp>
          <p:nvSpPr>
            <p:cNvPr id="393" name="Shape 393"/>
            <p:cNvSpPr/>
            <p:nvPr/>
          </p:nvSpPr>
          <p:spPr>
            <a:xfrm rot="10800000">
              <a:off x="5059050" y="4342650"/>
              <a:ext cx="3293625" cy="1026450"/>
            </a:xfrm>
            <a:custGeom>
              <a:avLst/>
              <a:gdLst/>
              <a:ahLst/>
              <a:cxnLst/>
              <a:rect l="0" t="0" r="0" b="0"/>
              <a:pathLst>
                <a:path w="131745" h="41058" extrusionOk="0">
                  <a:moveTo>
                    <a:pt x="60007" y="41058"/>
                  </a:moveTo>
                  <a:lnTo>
                    <a:pt x="131745" y="0"/>
                  </a:lnTo>
                  <a:lnTo>
                    <a:pt x="0" y="902"/>
                  </a:lnTo>
                  <a:close/>
                </a:path>
              </a:pathLst>
            </a:custGeom>
            <a:solidFill>
              <a:srgbClr val="0098CC">
                <a:alpha val="66540"/>
              </a:srgbClr>
            </a:solidFill>
            <a:ln w="19050" cap="flat" cmpd="sng">
              <a:solidFill>
                <a:schemeClr val="dk2"/>
              </a:solidFill>
              <a:prstDash val="dash"/>
              <a:round/>
              <a:headEnd type="none" w="lg" len="lg"/>
              <a:tailEnd type="none" w="lg" len="lg"/>
            </a:ln>
          </p:spPr>
        </p:sp>
        <p:sp>
          <p:nvSpPr>
            <p:cNvPr id="394" name="Shape 394"/>
            <p:cNvSpPr/>
            <p:nvPr/>
          </p:nvSpPr>
          <p:spPr>
            <a:xfrm>
              <a:off x="1762888" y="455691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95" name="Shape 395"/>
            <p:cNvSpPr/>
            <p:nvPr/>
          </p:nvSpPr>
          <p:spPr>
            <a:xfrm>
              <a:off x="6464025" y="4556913"/>
              <a:ext cx="652500" cy="597900"/>
            </a:xfrm>
            <a:prstGeom prst="mathMultiply">
              <a:avLst>
                <a:gd name="adj1" fmla="val 23520"/>
              </a:avLst>
            </a:prstGeom>
            <a:solidFill>
              <a:srgbClr val="CC0000"/>
            </a:solidFill>
            <a:ln w="19050"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5"/>
                                        </p:tgtEl>
                                        <p:attrNameLst>
                                          <p:attrName>style.visibility</p:attrName>
                                        </p:attrNameLst>
                                      </p:cBhvr>
                                      <p:to>
                                        <p:strVal val="visible"/>
                                      </p:to>
                                    </p:set>
                                    <p:animEffect transition="in" filter="fade">
                                      <p:cBhvr>
                                        <p:cTn id="7" dur="1"/>
                                        <p:tgtEl>
                                          <p:spTgt spid="3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399"/>
        <p:cNvGrpSpPr/>
        <p:nvPr/>
      </p:nvGrpSpPr>
      <p:grpSpPr>
        <a:xfrm>
          <a:off x="0" y="0"/>
          <a:ext cx="0" cy="0"/>
          <a:chOff x="0" y="0"/>
          <a:chExt cx="0" cy="0"/>
        </a:xfrm>
      </p:grpSpPr>
      <p:sp>
        <p:nvSpPr>
          <p:cNvPr id="400" name="Shape 400"/>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Walking Robots</a:t>
            </a:r>
            <a:endParaRPr/>
          </a:p>
        </p:txBody>
      </p:sp>
      <p:sp>
        <p:nvSpPr>
          <p:cNvPr id="401" name="Shape 401"/>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402" name="Shape 402" descr="Some clips of robots developed at MIT's Leg Lab.  Marc Raibert would go on to found Boston Dynamics, where BigDog and PETMAN were made." title="Robots from MIT's Leg Lab">
            <a:hlinkClick r:id="rId3"/>
          </p:cNvPr>
          <p:cNvSpPr/>
          <p:nvPr/>
        </p:nvSpPr>
        <p:spPr>
          <a:xfrm>
            <a:off x="1524000" y="1600200"/>
            <a:ext cx="6096000" cy="4572000"/>
          </a:xfrm>
          <a:prstGeom prst="rect">
            <a:avLst/>
          </a:prstGeom>
          <a:blipFill>
            <a:blip r:embed="rId4">
              <a:alphaModFix/>
            </a:blip>
            <a:stretch>
              <a:fillRect/>
            </a:stretch>
          </a:blipFill>
          <a:ln>
            <a:noFill/>
          </a:ln>
        </p:spPr>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406"/>
        <p:cNvGrpSpPr/>
        <p:nvPr/>
      </p:nvGrpSpPr>
      <p:grpSpPr>
        <a:xfrm>
          <a:off x="0" y="0"/>
          <a:ext cx="0" cy="0"/>
          <a:chOff x="0" y="0"/>
          <a:chExt cx="0" cy="0"/>
        </a:xfrm>
      </p:grpSpPr>
      <p:sp>
        <p:nvSpPr>
          <p:cNvPr id="407" name="Shape 407"/>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Honda Asimo</a:t>
            </a:r>
            <a:endParaRPr/>
          </a:p>
        </p:txBody>
      </p:sp>
      <p:sp>
        <p:nvSpPr>
          <p:cNvPr id="408" name="Shape 408"/>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409" name="Shape 409" descr="Auto Express' Mat Watson meets Honda's robot Asimo in Brussels, where he plays football, dances and serves a drink!  Subscribe to our YouTube channel http://bit.ly/11Ad1j1 Subscribe to the mag http://subscribe.autoexpress.co.uk/yt" title="Honda's Asimo: the penalty-taking, bar-tending robot">
            <a:hlinkClick r:id="rId3"/>
          </p:cNvPr>
          <p:cNvSpPr/>
          <p:nvPr/>
        </p:nvSpPr>
        <p:spPr>
          <a:xfrm>
            <a:off x="1332250" y="1600200"/>
            <a:ext cx="6096000" cy="4572000"/>
          </a:xfrm>
          <a:prstGeom prst="rect">
            <a:avLst/>
          </a:prstGeom>
          <a:blipFill>
            <a:blip r:embed="rId4">
              <a:alphaModFix/>
            </a:blip>
            <a:stretch>
              <a:fillRect/>
            </a:stretch>
          </a:blipFill>
          <a:ln>
            <a:noFill/>
          </a:ln>
        </p:spPr>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Shape 413"/>
        <p:cNvGrpSpPr/>
        <p:nvPr/>
      </p:nvGrpSpPr>
      <p:grpSpPr>
        <a:xfrm>
          <a:off x="0" y="0"/>
          <a:ext cx="0" cy="0"/>
          <a:chOff x="0" y="0"/>
          <a:chExt cx="0" cy="0"/>
        </a:xfrm>
      </p:grpSpPr>
      <p:sp>
        <p:nvSpPr>
          <p:cNvPr id="414" name="Shape 414"/>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Boston Dynamics Petman</a:t>
            </a:r>
            <a:endParaRPr/>
          </a:p>
        </p:txBody>
      </p:sp>
      <p:sp>
        <p:nvSpPr>
          <p:cNvPr id="415" name="Shape 415"/>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416" name="Shape 416" descr="The PETMAN robot was developed by Boston Dynamics with funding from the DoD CBD program.  It is used  to test the performance of protective clothing designed for hazardous environments.  The video shows initial testing in a chemical protection suit and gas mask.  PETMAN has sensors embedded in its skin that detect any chemicals leaking through the suit.  The skin also maintains a micro-climate inside the clothing by sweating and regulating temperature.  Partners in developing PETMAN were MRIGlobal, Measurement Technology Northwest, Smith Carter, SRD, CUH2A, and HHI." title="Petman Tests Camo">
            <a:hlinkClick r:id="rId3"/>
          </p:cNvPr>
          <p:cNvSpPr/>
          <p:nvPr/>
        </p:nvSpPr>
        <p:spPr>
          <a:xfrm>
            <a:off x="57650" y="1417650"/>
            <a:ext cx="4651975" cy="3488975"/>
          </a:xfrm>
          <a:prstGeom prst="rect">
            <a:avLst/>
          </a:prstGeom>
          <a:blipFill>
            <a:blip r:embed="rId4">
              <a:alphaModFix/>
            </a:blip>
            <a:stretch>
              <a:fillRect/>
            </a:stretch>
          </a:blipFill>
          <a:ln>
            <a:noFill/>
          </a:ln>
        </p:spPr>
      </p:sp>
      <p:sp>
        <p:nvSpPr>
          <p:cNvPr id="417" name="Shape 417" descr="PETMAN is an anthropomorphic robot developed by Boston Dynamics for testing special clothing used by US military personnel. PETMAN balances itself as it walks, squats and does calisthenics. PETMAN simulates human physiology by controlling temperature, humidity and sweating inside the clothing to provide realistic test conditions.  PETMAN development is lead by Boston Dynamics, working in partnership with Measurement Technologies Northwest, Oak Ridge National Lab and MRIGlobal. The work is being done for the DoD CBDP.  For more information about PETMAN visit us at www.BostonDynamics.com." title="PETMAN">
            <a:hlinkClick r:id="rId5"/>
          </p:cNvPr>
          <p:cNvSpPr/>
          <p:nvPr/>
        </p:nvSpPr>
        <p:spPr>
          <a:xfrm>
            <a:off x="4604750" y="3000375"/>
            <a:ext cx="4492899" cy="3369675"/>
          </a:xfrm>
          <a:prstGeom prst="rect">
            <a:avLst/>
          </a:prstGeom>
          <a:blipFill>
            <a:blip r:embed="rId6">
              <a:alphaModFix/>
            </a:blip>
            <a:stretch>
              <a:fillRect/>
            </a:stretch>
          </a:blipFill>
          <a:ln>
            <a:noFill/>
          </a:ln>
        </p:spPr>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Shape 421"/>
        <p:cNvGrpSpPr/>
        <p:nvPr/>
      </p:nvGrpSpPr>
      <p:grpSpPr>
        <a:xfrm>
          <a:off x="0" y="0"/>
          <a:ext cx="0" cy="0"/>
          <a:chOff x="0" y="0"/>
          <a:chExt cx="0" cy="0"/>
        </a:xfrm>
      </p:grpSpPr>
      <p:sp>
        <p:nvSpPr>
          <p:cNvPr id="422" name="Shape 42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4+ Legs</a:t>
            </a:r>
            <a:endParaRPr/>
          </a:p>
        </p:txBody>
      </p:sp>
      <p:sp>
        <p:nvSpPr>
          <p:cNvPr id="423" name="Shape 423"/>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424" name="Shape 424" descr="The fastest hexapod robots I have ever seen. Each video is of a different line following robot, although the design between them is pretty much the same.  I filmed this in January 2009 in Singapore, at Singapore Robotic Games '09." title="Worlds fastest Hexapod robots">
            <a:hlinkClick r:id="rId3"/>
          </p:cNvPr>
          <p:cNvSpPr/>
          <p:nvPr/>
        </p:nvSpPr>
        <p:spPr>
          <a:xfrm>
            <a:off x="2286000" y="1714500"/>
            <a:ext cx="4572000" cy="3429000"/>
          </a:xfrm>
          <a:prstGeom prst="rect">
            <a:avLst/>
          </a:prstGeom>
          <a:blipFill>
            <a:blip r:embed="rId4">
              <a:alphaModFix/>
            </a:blip>
            <a:stretch>
              <a:fillRect/>
            </a:stretch>
          </a:blipFill>
          <a:ln>
            <a:noFill/>
          </a:ln>
        </p:spPr>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428"/>
        <p:cNvGrpSpPr/>
        <p:nvPr/>
      </p:nvGrpSpPr>
      <p:grpSpPr>
        <a:xfrm>
          <a:off x="0" y="0"/>
          <a:ext cx="0" cy="0"/>
          <a:chOff x="0" y="0"/>
          <a:chExt cx="0" cy="0"/>
        </a:xfrm>
      </p:grpSpPr>
      <p:sp>
        <p:nvSpPr>
          <p:cNvPr id="429" name="Shape 429"/>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Spider Robot</a:t>
            </a:r>
            <a:endParaRPr/>
          </a:p>
        </p:txBody>
      </p:sp>
      <p:sp>
        <p:nvSpPr>
          <p:cNvPr id="430" name="Shape 430"/>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431" name="Shape 431" descr="U.S. Secretary of Education, Arne Duncan, test drives the Mondo Spider robot at the 2012 USA Science &amp; Engineering Festival on April 28 at the Walter E. Washington Convention Center in Washington, D.C. Read our articles about the festival at http://ept.ms/usascifest  Follow the RSS feed at http://ept.ms/usascifest-feed  Follow us on Twitter: @EpochTimesSci &amp; @EpochTimesSpace  Find us on Facebook: http://www.facebook.com/epochtimessci" title="Secretary of Edu Arne Duncan test drives the Mondo Spider robot | USA Sci &amp; Engineering Festival">
            <a:hlinkClick r:id="rId3"/>
          </p:cNvPr>
          <p:cNvSpPr/>
          <p:nvPr/>
        </p:nvSpPr>
        <p:spPr>
          <a:xfrm>
            <a:off x="1524000" y="1673150"/>
            <a:ext cx="6096000" cy="4572000"/>
          </a:xfrm>
          <a:prstGeom prst="rect">
            <a:avLst/>
          </a:prstGeom>
          <a:blipFill>
            <a:blip r:embed="rId4">
              <a:alphaModFix/>
            </a:blip>
            <a:stretch>
              <a:fillRect/>
            </a:stretch>
          </a:blipFill>
          <a:ln>
            <a:noFill/>
          </a:ln>
        </p:spPr>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Shape 435"/>
        <p:cNvGrpSpPr/>
        <p:nvPr/>
      </p:nvGrpSpPr>
      <p:grpSpPr>
        <a:xfrm>
          <a:off x="0" y="0"/>
          <a:ext cx="0" cy="0"/>
          <a:chOff x="0" y="0"/>
          <a:chExt cx="0" cy="0"/>
        </a:xfrm>
      </p:grpSpPr>
      <p:sp>
        <p:nvSpPr>
          <p:cNvPr id="436" name="Shape 436"/>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Other Robot Mobility</a:t>
            </a:r>
            <a:endParaRPr/>
          </a:p>
        </p:txBody>
      </p:sp>
      <p:sp>
        <p:nvSpPr>
          <p:cNvPr id="437" name="Shape 437"/>
          <p:cNvSpPr txBox="1">
            <a:spLocks noGrp="1"/>
          </p:cNvSpPr>
          <p:nvPr>
            <p:ph type="body" idx="1"/>
          </p:nvPr>
        </p:nvSpPr>
        <p:spPr>
          <a:xfrm>
            <a:off x="457200" y="1600200"/>
            <a:ext cx="86229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Sliding</a:t>
            </a:r>
            <a:endParaRPr/>
          </a:p>
          <a:p>
            <a:pPr marL="0" lvl="0" indent="0" rtl="0">
              <a:spcBef>
                <a:spcPts val="600"/>
              </a:spcBef>
              <a:spcAft>
                <a:spcPts val="0"/>
              </a:spcAft>
              <a:buNone/>
            </a:pPr>
            <a:r>
              <a:rPr lang="en"/>
              <a:t>Crawling</a:t>
            </a:r>
            <a:endParaRPr/>
          </a:p>
          <a:p>
            <a:pPr marL="0" lvl="0" indent="0" rtl="0">
              <a:spcBef>
                <a:spcPts val="600"/>
              </a:spcBef>
              <a:spcAft>
                <a:spcPts val="0"/>
              </a:spcAft>
              <a:buNone/>
            </a:pPr>
            <a:endParaRPr/>
          </a:p>
          <a:p>
            <a:pPr marL="0" lvl="0" indent="0" rtl="0">
              <a:spcBef>
                <a:spcPts val="600"/>
              </a:spcBef>
              <a:spcAft>
                <a:spcPts val="0"/>
              </a:spcAft>
              <a:buNone/>
            </a:pPr>
            <a:endParaRPr/>
          </a:p>
          <a:p>
            <a:pPr marL="0" lvl="0" indent="0" rtl="0">
              <a:spcBef>
                <a:spcPts val="600"/>
              </a:spcBef>
              <a:spcAft>
                <a:spcPts val="0"/>
              </a:spcAft>
              <a:buNone/>
            </a:pPr>
            <a:endParaRPr/>
          </a:p>
          <a:p>
            <a:pPr marL="0" lvl="0" indent="0" rtl="0">
              <a:spcBef>
                <a:spcPts val="600"/>
              </a:spcBef>
              <a:spcAft>
                <a:spcPts val="0"/>
              </a:spcAft>
              <a:buNone/>
            </a:pPr>
            <a:endParaRPr/>
          </a:p>
          <a:p>
            <a:pPr marL="0" lvl="0" indent="0" rtl="0">
              <a:spcBef>
                <a:spcPts val="600"/>
              </a:spcBef>
              <a:spcAft>
                <a:spcPts val="0"/>
              </a:spcAft>
              <a:buNone/>
            </a:pPr>
            <a:endParaRPr/>
          </a:p>
          <a:p>
            <a:pPr marL="0" lvl="0" indent="0" algn="r" rtl="0">
              <a:spcBef>
                <a:spcPts val="600"/>
              </a:spcBef>
              <a:spcAft>
                <a:spcPts val="0"/>
              </a:spcAft>
              <a:buNone/>
            </a:pPr>
            <a:r>
              <a:rPr lang="en"/>
              <a:t>Fixed Wings</a:t>
            </a:r>
            <a:endParaRPr/>
          </a:p>
          <a:p>
            <a:pPr marL="0" lvl="0" indent="0" algn="r" rtl="0">
              <a:spcBef>
                <a:spcPts val="600"/>
              </a:spcBef>
              <a:spcAft>
                <a:spcPts val="0"/>
              </a:spcAft>
              <a:buNone/>
            </a:pPr>
            <a:r>
              <a:rPr lang="en"/>
              <a:t>Rotary Wings</a:t>
            </a:r>
            <a:endParaRPr/>
          </a:p>
          <a:p>
            <a:pPr marL="0" lvl="0" indent="0">
              <a:spcBef>
                <a:spcPts val="600"/>
              </a:spcBef>
              <a:spcAft>
                <a:spcPts val="0"/>
              </a:spcAft>
              <a:buNone/>
            </a:pPr>
            <a:endParaRPr/>
          </a:p>
        </p:txBody>
      </p:sp>
      <p:sp>
        <p:nvSpPr>
          <p:cNvPr id="438" name="Shape 438" descr="I want one of these! THINK IT'S FAKE? Check out Dr. Gavin Miller's site... http://www.snakerobots.com/about.html This is the S5 version of S1 thru S7.  We HAVE the technology! Some of you younger puppies may want to rethink your opinions!  LOL!  Components: One Basic Stamp II microprocessor (20 MHz), One Scenix Microprocessor (50 MHz), 64 servos, 8 servo control units, 42 batteries, 4 channel radio control." title="Cool Robot Snake">
            <a:hlinkClick r:id="rId3"/>
          </p:cNvPr>
          <p:cNvSpPr/>
          <p:nvPr/>
        </p:nvSpPr>
        <p:spPr>
          <a:xfrm>
            <a:off x="4350175" y="1600200"/>
            <a:ext cx="4572000" cy="3429000"/>
          </a:xfrm>
          <a:prstGeom prst="rect">
            <a:avLst/>
          </a:prstGeom>
          <a:blipFill>
            <a:blip r:embed="rId4">
              <a:alphaModFix/>
            </a:blip>
            <a:stretch>
              <a:fillRect/>
            </a:stretch>
          </a:blipFill>
          <a:ln>
            <a:noFill/>
          </a:ln>
        </p:spPr>
      </p:sp>
      <p:sp>
        <p:nvSpPr>
          <p:cNvPr id="439" name="Shape 439" descr="Harvard researchers have created a soft robot inspired by animals like starfish and worms. Read more: http://spectrum.ieee.org/automaton/robotics/military-robots/freaky-boneless-robot-walks-on-soft-legs" title="Soft Robot Walking and Crawling">
            <a:hlinkClick r:id="rId5"/>
          </p:cNvPr>
          <p:cNvSpPr/>
          <p:nvPr/>
        </p:nvSpPr>
        <p:spPr>
          <a:xfrm>
            <a:off x="560225" y="3350050"/>
            <a:ext cx="3549325" cy="2662000"/>
          </a:xfrm>
          <a:prstGeom prst="rect">
            <a:avLst/>
          </a:prstGeom>
          <a:blipFill>
            <a:blip r:embed="rId6">
              <a:alphaModFix/>
            </a:blip>
            <a:stretch>
              <a:fillRect/>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Batteries</a:t>
            </a:r>
            <a:endParaRPr/>
          </a:p>
        </p:txBody>
      </p:sp>
      <p:sp>
        <p:nvSpPr>
          <p:cNvPr id="49" name="Shape 49"/>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Heavy</a:t>
            </a:r>
            <a:endParaRPr/>
          </a:p>
          <a:p>
            <a:pPr marL="0" lvl="0" indent="0" rtl="0">
              <a:spcBef>
                <a:spcPts val="600"/>
              </a:spcBef>
              <a:spcAft>
                <a:spcPts val="0"/>
              </a:spcAft>
              <a:buNone/>
            </a:pPr>
            <a:r>
              <a:rPr lang="en"/>
              <a:t>Hazardous: lead/acid technology</a:t>
            </a:r>
            <a:endParaRPr/>
          </a:p>
          <a:p>
            <a:pPr marL="0" lvl="0" indent="0" rtl="0">
              <a:spcBef>
                <a:spcPts val="600"/>
              </a:spcBef>
              <a:spcAft>
                <a:spcPts val="0"/>
              </a:spcAft>
              <a:buNone/>
            </a:pPr>
            <a:r>
              <a:rPr lang="en"/>
              <a:t>Limited Life Span</a:t>
            </a:r>
            <a:endParaRPr/>
          </a:p>
          <a:p>
            <a:pPr marL="0" lvl="0" indent="0" rtl="0">
              <a:spcBef>
                <a:spcPts val="600"/>
              </a:spcBef>
              <a:spcAft>
                <a:spcPts val="0"/>
              </a:spcAft>
              <a:buNone/>
            </a:pPr>
            <a:endParaRPr/>
          </a:p>
          <a:p>
            <a:pPr marL="0" lvl="0" indent="0" rtl="0">
              <a:spcBef>
                <a:spcPts val="600"/>
              </a:spcBef>
              <a:spcAft>
                <a:spcPts val="0"/>
              </a:spcAft>
              <a:buNone/>
            </a:pPr>
            <a:r>
              <a:rPr lang="en"/>
              <a:t>Swapping </a:t>
            </a:r>
            <a:endParaRPr/>
          </a:p>
          <a:p>
            <a:pPr marL="0" lvl="0" indent="457200" rtl="0">
              <a:spcBef>
                <a:spcPts val="600"/>
              </a:spcBef>
              <a:spcAft>
                <a:spcPts val="0"/>
              </a:spcAft>
              <a:buNone/>
            </a:pPr>
            <a:r>
              <a:rPr lang="en"/>
              <a:t>Batteries</a:t>
            </a:r>
            <a:endParaRPr/>
          </a:p>
          <a:p>
            <a:pPr marL="0" lvl="0" indent="0" rtl="0">
              <a:spcBef>
                <a:spcPts val="600"/>
              </a:spcBef>
              <a:spcAft>
                <a:spcPts val="0"/>
              </a:spcAft>
              <a:buNone/>
            </a:pPr>
            <a:r>
              <a:rPr lang="en"/>
              <a:t>Recharging</a:t>
            </a:r>
            <a:endParaRPr/>
          </a:p>
          <a:p>
            <a:pPr marL="0" lvl="0" indent="0">
              <a:spcBef>
                <a:spcPts val="600"/>
              </a:spcBef>
              <a:spcAft>
                <a:spcPts val="0"/>
              </a:spcAft>
              <a:buNone/>
            </a:pPr>
            <a:endParaRPr/>
          </a:p>
        </p:txBody>
      </p:sp>
      <p:pic>
        <p:nvPicPr>
          <p:cNvPr id="50" name="Shape 50" descr="Lithium Batteries" title="I'm normally a pretty frugal person, but I still compulsively buy any R/C aircraft that's less than $30.  In the last few years, this has become a problem."/>
          <p:cNvPicPr preferRelativeResize="0"/>
          <p:nvPr/>
        </p:nvPicPr>
        <p:blipFill>
          <a:blip r:embed="rId3">
            <a:alphaModFix/>
          </a:blip>
          <a:stretch>
            <a:fillRect/>
          </a:stretch>
        </p:blipFill>
        <p:spPr>
          <a:xfrm>
            <a:off x="3730625" y="3432100"/>
            <a:ext cx="5320000" cy="28964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1"/>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85DB00-BDB6-40E0-9B72-78D6BA16824B}"/>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AC293370-4A63-4FA5-A1F7-65743E2ED539}"/>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C800F7D9-B657-4A15-B1BD-BC5F0EC8896F}"/>
              </a:ext>
            </a:extLst>
          </p:cNvPr>
          <p:cNvPicPr>
            <a:picLocks noChangeAspect="1"/>
          </p:cNvPicPr>
          <p:nvPr/>
        </p:nvPicPr>
        <p:blipFill>
          <a:blip r:embed="rId2"/>
          <a:stretch>
            <a:fillRect/>
          </a:stretch>
        </p:blipFill>
        <p:spPr>
          <a:xfrm>
            <a:off x="0" y="1265045"/>
            <a:ext cx="9144000" cy="4327910"/>
          </a:xfrm>
          <a:prstGeom prst="rect">
            <a:avLst/>
          </a:prstGeom>
        </p:spPr>
      </p:pic>
    </p:spTree>
    <p:extLst>
      <p:ext uri="{BB962C8B-B14F-4D97-AF65-F5344CB8AC3E}">
        <p14:creationId xmlns:p14="http://schemas.microsoft.com/office/powerpoint/2010/main" val="14610757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8CFF2B-919D-4FC9-9AA2-98CD500FF17F}"/>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898BC34A-3628-4984-9EA4-4BC9334016B7}"/>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5C7188C6-AB8B-4B04-99DF-5DE2815D5BF5}"/>
              </a:ext>
            </a:extLst>
          </p:cNvPr>
          <p:cNvPicPr>
            <a:picLocks noChangeAspect="1"/>
          </p:cNvPicPr>
          <p:nvPr/>
        </p:nvPicPr>
        <p:blipFill>
          <a:blip r:embed="rId2"/>
          <a:stretch>
            <a:fillRect/>
          </a:stretch>
        </p:blipFill>
        <p:spPr>
          <a:xfrm>
            <a:off x="0" y="360123"/>
            <a:ext cx="9144000" cy="6137753"/>
          </a:xfrm>
          <a:prstGeom prst="rect">
            <a:avLst/>
          </a:prstGeom>
        </p:spPr>
      </p:pic>
    </p:spTree>
    <p:extLst>
      <p:ext uri="{BB962C8B-B14F-4D97-AF65-F5344CB8AC3E}">
        <p14:creationId xmlns:p14="http://schemas.microsoft.com/office/powerpoint/2010/main" val="33042078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5E1EAC-2ED1-46E5-A029-C7369B2DF688}"/>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8B77FBCE-62A7-40DC-8EFA-064CD262BDBC}"/>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B91601BE-0D20-47DC-A63A-ED6959F52EDD}"/>
              </a:ext>
            </a:extLst>
          </p:cNvPr>
          <p:cNvPicPr>
            <a:picLocks noChangeAspect="1"/>
          </p:cNvPicPr>
          <p:nvPr/>
        </p:nvPicPr>
        <p:blipFill>
          <a:blip r:embed="rId2"/>
          <a:stretch>
            <a:fillRect/>
          </a:stretch>
        </p:blipFill>
        <p:spPr>
          <a:xfrm>
            <a:off x="85725" y="1171575"/>
            <a:ext cx="8972550" cy="4514850"/>
          </a:xfrm>
          <a:prstGeom prst="rect">
            <a:avLst/>
          </a:prstGeom>
        </p:spPr>
      </p:pic>
    </p:spTree>
    <p:extLst>
      <p:ext uri="{BB962C8B-B14F-4D97-AF65-F5344CB8AC3E}">
        <p14:creationId xmlns:p14="http://schemas.microsoft.com/office/powerpoint/2010/main" val="4455434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7B79AC-27FC-493C-B237-6115A2244D29}"/>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14C42C01-2201-45A3-BC4F-C3B47E2F44DD}"/>
              </a:ext>
            </a:extLst>
          </p:cNvPr>
          <p:cNvSpPr>
            <a:spLocks noGrp="1"/>
          </p:cNvSpPr>
          <p:nvPr>
            <p:ph type="body" idx="1"/>
          </p:nvPr>
        </p:nvSpPr>
        <p:spPr/>
        <p:txBody>
          <a:bodyPr/>
          <a:lstStyle/>
          <a:p>
            <a:endParaRPr lang="es-419" dirty="0"/>
          </a:p>
        </p:txBody>
      </p:sp>
      <p:pic>
        <p:nvPicPr>
          <p:cNvPr id="4" name="Imagen 3">
            <a:extLst>
              <a:ext uri="{FF2B5EF4-FFF2-40B4-BE49-F238E27FC236}">
                <a16:creationId xmlns:a16="http://schemas.microsoft.com/office/drawing/2014/main" id="{67A814BE-27BF-47BA-A4D4-279A93D598FB}"/>
              </a:ext>
            </a:extLst>
          </p:cNvPr>
          <p:cNvPicPr>
            <a:picLocks noChangeAspect="1"/>
          </p:cNvPicPr>
          <p:nvPr/>
        </p:nvPicPr>
        <p:blipFill>
          <a:blip r:embed="rId2"/>
          <a:stretch>
            <a:fillRect/>
          </a:stretch>
        </p:blipFill>
        <p:spPr>
          <a:xfrm>
            <a:off x="1123950" y="1785937"/>
            <a:ext cx="6896100" cy="3286125"/>
          </a:xfrm>
          <a:prstGeom prst="rect">
            <a:avLst/>
          </a:prstGeom>
        </p:spPr>
      </p:pic>
    </p:spTree>
    <p:extLst>
      <p:ext uri="{BB962C8B-B14F-4D97-AF65-F5344CB8AC3E}">
        <p14:creationId xmlns:p14="http://schemas.microsoft.com/office/powerpoint/2010/main" val="36123588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59A67C-CDA4-4ED3-B46B-E1169D657C41}"/>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CA32BE1E-9812-420A-8559-7A8CDF1E46A5}"/>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8DA7FB7F-89E5-4803-ACD2-2BC466CB0390}"/>
              </a:ext>
            </a:extLst>
          </p:cNvPr>
          <p:cNvPicPr>
            <a:picLocks noChangeAspect="1"/>
          </p:cNvPicPr>
          <p:nvPr/>
        </p:nvPicPr>
        <p:blipFill>
          <a:blip r:embed="rId2"/>
          <a:stretch>
            <a:fillRect/>
          </a:stretch>
        </p:blipFill>
        <p:spPr>
          <a:xfrm>
            <a:off x="0" y="1503947"/>
            <a:ext cx="9144000" cy="3850105"/>
          </a:xfrm>
          <a:prstGeom prst="rect">
            <a:avLst/>
          </a:prstGeom>
        </p:spPr>
      </p:pic>
    </p:spTree>
    <p:extLst>
      <p:ext uri="{BB962C8B-B14F-4D97-AF65-F5344CB8AC3E}">
        <p14:creationId xmlns:p14="http://schemas.microsoft.com/office/powerpoint/2010/main" val="40264822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FE3C6-0E65-426F-A65A-B58300EF9F35}"/>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763B0980-81E6-49D4-B2FF-6127E9B009BB}"/>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BF336791-02E6-490F-A88F-E4997AEC7DB7}"/>
              </a:ext>
            </a:extLst>
          </p:cNvPr>
          <p:cNvPicPr>
            <a:picLocks noChangeAspect="1"/>
          </p:cNvPicPr>
          <p:nvPr/>
        </p:nvPicPr>
        <p:blipFill>
          <a:blip r:embed="rId2"/>
          <a:stretch>
            <a:fillRect/>
          </a:stretch>
        </p:blipFill>
        <p:spPr>
          <a:xfrm>
            <a:off x="0" y="2091078"/>
            <a:ext cx="9144000" cy="2675843"/>
          </a:xfrm>
          <a:prstGeom prst="rect">
            <a:avLst/>
          </a:prstGeom>
        </p:spPr>
      </p:pic>
    </p:spTree>
    <p:extLst>
      <p:ext uri="{BB962C8B-B14F-4D97-AF65-F5344CB8AC3E}">
        <p14:creationId xmlns:p14="http://schemas.microsoft.com/office/powerpoint/2010/main" val="754291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702D0C-37A9-4BE4-975C-CF5F6F20413E}"/>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8252A01B-021A-4DCE-8733-238C15A1D846}"/>
              </a:ext>
            </a:extLst>
          </p:cNvPr>
          <p:cNvSpPr>
            <a:spLocks noGrp="1"/>
          </p:cNvSpPr>
          <p:nvPr>
            <p:ph type="body" idx="1"/>
          </p:nvPr>
        </p:nvSpPr>
        <p:spPr/>
        <p:txBody>
          <a:bodyPr/>
          <a:lstStyle/>
          <a:p>
            <a:endParaRPr lang="es-419" dirty="0"/>
          </a:p>
        </p:txBody>
      </p:sp>
      <p:pic>
        <p:nvPicPr>
          <p:cNvPr id="4" name="Imagen 3">
            <a:extLst>
              <a:ext uri="{FF2B5EF4-FFF2-40B4-BE49-F238E27FC236}">
                <a16:creationId xmlns:a16="http://schemas.microsoft.com/office/drawing/2014/main" id="{1D8F5569-0D46-49E1-BDEF-16A840EC2B27}"/>
              </a:ext>
            </a:extLst>
          </p:cNvPr>
          <p:cNvPicPr>
            <a:picLocks noChangeAspect="1"/>
          </p:cNvPicPr>
          <p:nvPr/>
        </p:nvPicPr>
        <p:blipFill>
          <a:blip r:embed="rId2"/>
          <a:stretch>
            <a:fillRect/>
          </a:stretch>
        </p:blipFill>
        <p:spPr>
          <a:xfrm>
            <a:off x="0" y="803941"/>
            <a:ext cx="9144000" cy="5250118"/>
          </a:xfrm>
          <a:prstGeom prst="rect">
            <a:avLst/>
          </a:prstGeom>
        </p:spPr>
      </p:pic>
    </p:spTree>
    <p:extLst>
      <p:ext uri="{BB962C8B-B14F-4D97-AF65-F5344CB8AC3E}">
        <p14:creationId xmlns:p14="http://schemas.microsoft.com/office/powerpoint/2010/main" val="19641729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627F6F-2F7C-4D8C-884B-CDEBBD2D4A6B}"/>
              </a:ext>
            </a:extLst>
          </p:cNvPr>
          <p:cNvSpPr>
            <a:spLocks noGrp="1"/>
          </p:cNvSpPr>
          <p:nvPr>
            <p:ph type="ctrTitle"/>
          </p:nvPr>
        </p:nvSpPr>
        <p:spPr/>
        <p:txBody>
          <a:bodyPr/>
          <a:lstStyle/>
          <a:p>
            <a:r>
              <a:rPr lang="es-419" dirty="0" err="1"/>
              <a:t>Connect</a:t>
            </a:r>
            <a:r>
              <a:rPr lang="es-419" dirty="0"/>
              <a:t> </a:t>
            </a:r>
            <a:r>
              <a:rPr lang="es-419" dirty="0" err="1"/>
              <a:t>raspberry</a:t>
            </a:r>
            <a:endParaRPr lang="es-419" dirty="0"/>
          </a:p>
        </p:txBody>
      </p:sp>
      <p:sp>
        <p:nvSpPr>
          <p:cNvPr id="3" name="Subtítulo 2">
            <a:extLst>
              <a:ext uri="{FF2B5EF4-FFF2-40B4-BE49-F238E27FC236}">
                <a16:creationId xmlns:a16="http://schemas.microsoft.com/office/drawing/2014/main" id="{61FCCC5A-8A09-4244-9E31-C22416A0FBA8}"/>
              </a:ext>
            </a:extLst>
          </p:cNvPr>
          <p:cNvSpPr>
            <a:spLocks noGrp="1"/>
          </p:cNvSpPr>
          <p:nvPr>
            <p:ph type="subTitle" idx="1"/>
          </p:nvPr>
        </p:nvSpPr>
        <p:spPr/>
        <p:txBody>
          <a:bodyPr/>
          <a:lstStyle/>
          <a:p>
            <a:endParaRPr lang="es-419"/>
          </a:p>
        </p:txBody>
      </p:sp>
    </p:spTree>
    <p:extLst>
      <p:ext uri="{BB962C8B-B14F-4D97-AF65-F5344CB8AC3E}">
        <p14:creationId xmlns:p14="http://schemas.microsoft.com/office/powerpoint/2010/main" val="4757319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463D6C-927B-4766-9F7F-B6990062BE23}"/>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D812D4D6-33DD-4565-818C-06EDC6804B4D}"/>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CBFB0FCF-11C7-49D5-99AF-60D44A8739C5}"/>
              </a:ext>
            </a:extLst>
          </p:cNvPr>
          <p:cNvPicPr>
            <a:picLocks noChangeAspect="1"/>
          </p:cNvPicPr>
          <p:nvPr/>
        </p:nvPicPr>
        <p:blipFill>
          <a:blip r:embed="rId2"/>
          <a:stretch>
            <a:fillRect/>
          </a:stretch>
        </p:blipFill>
        <p:spPr>
          <a:xfrm>
            <a:off x="333150" y="980388"/>
            <a:ext cx="8569396" cy="4845377"/>
          </a:xfrm>
          <a:prstGeom prst="rect">
            <a:avLst/>
          </a:prstGeom>
        </p:spPr>
      </p:pic>
    </p:spTree>
    <p:extLst>
      <p:ext uri="{BB962C8B-B14F-4D97-AF65-F5344CB8AC3E}">
        <p14:creationId xmlns:p14="http://schemas.microsoft.com/office/powerpoint/2010/main" val="13342702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91DD3B-065F-4B1D-ABBA-5C11D3BA9DDD}"/>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3503AFDF-982A-446E-8BEA-49BAEC13A93E}"/>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524583ED-4E42-4FCE-9DAD-C52D0C3259EC}"/>
              </a:ext>
            </a:extLst>
          </p:cNvPr>
          <p:cNvPicPr>
            <a:picLocks noChangeAspect="1"/>
          </p:cNvPicPr>
          <p:nvPr/>
        </p:nvPicPr>
        <p:blipFill>
          <a:blip r:embed="rId2"/>
          <a:stretch>
            <a:fillRect/>
          </a:stretch>
        </p:blipFill>
        <p:spPr>
          <a:xfrm>
            <a:off x="384638" y="1600200"/>
            <a:ext cx="8719287" cy="3518555"/>
          </a:xfrm>
          <a:prstGeom prst="rect">
            <a:avLst/>
          </a:prstGeom>
        </p:spPr>
      </p:pic>
    </p:spTree>
    <p:extLst>
      <p:ext uri="{BB962C8B-B14F-4D97-AF65-F5344CB8AC3E}">
        <p14:creationId xmlns:p14="http://schemas.microsoft.com/office/powerpoint/2010/main" val="2617827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Tethered Robots</a:t>
            </a:r>
            <a:endParaRPr/>
          </a:p>
        </p:txBody>
      </p:sp>
      <p:sp>
        <p:nvSpPr>
          <p:cNvPr id="56" name="Shape 56"/>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Effectively unlimited power </a:t>
            </a:r>
            <a:endParaRPr/>
          </a:p>
          <a:p>
            <a:pPr marL="0" lvl="0" indent="457200" rtl="0">
              <a:spcBef>
                <a:spcPts val="600"/>
              </a:spcBef>
              <a:spcAft>
                <a:spcPts val="0"/>
              </a:spcAft>
              <a:buNone/>
            </a:pPr>
            <a:r>
              <a:rPr lang="en"/>
              <a:t>(and communication)</a:t>
            </a:r>
            <a:endParaRPr/>
          </a:p>
          <a:p>
            <a:pPr marL="0" lvl="0" indent="0" rtl="0">
              <a:spcBef>
                <a:spcPts val="600"/>
              </a:spcBef>
              <a:spcAft>
                <a:spcPts val="0"/>
              </a:spcAft>
              <a:buNone/>
            </a:pPr>
            <a:r>
              <a:rPr lang="en"/>
              <a:t>Very little weight</a:t>
            </a:r>
            <a:endParaRPr/>
          </a:p>
          <a:p>
            <a:pPr marL="0" lvl="0" indent="0" rtl="0">
              <a:spcBef>
                <a:spcPts val="600"/>
              </a:spcBef>
              <a:spcAft>
                <a:spcPts val="0"/>
              </a:spcAft>
              <a:buNone/>
            </a:pPr>
            <a:endParaRPr/>
          </a:p>
          <a:p>
            <a:pPr marL="0" lvl="0" indent="0" rtl="0">
              <a:spcBef>
                <a:spcPts val="600"/>
              </a:spcBef>
              <a:spcAft>
                <a:spcPts val="0"/>
              </a:spcAft>
              <a:buNone/>
            </a:pPr>
            <a:r>
              <a:rPr lang="en"/>
              <a:t>Limits Range</a:t>
            </a:r>
            <a:endParaRPr/>
          </a:p>
          <a:p>
            <a:pPr marL="0" lvl="0" indent="0" rtl="0">
              <a:spcBef>
                <a:spcPts val="600"/>
              </a:spcBef>
              <a:spcAft>
                <a:spcPts val="0"/>
              </a:spcAft>
              <a:buNone/>
            </a:pPr>
            <a:r>
              <a:rPr lang="en"/>
              <a:t>Limited </a:t>
            </a:r>
            <a:endParaRPr/>
          </a:p>
          <a:p>
            <a:pPr marL="0" lvl="0" indent="457200" rtl="0">
              <a:spcBef>
                <a:spcPts val="600"/>
              </a:spcBef>
              <a:spcAft>
                <a:spcPts val="0"/>
              </a:spcAft>
              <a:buNone/>
            </a:pPr>
            <a:r>
              <a:rPr lang="en"/>
              <a:t>Environments</a:t>
            </a:r>
            <a:endParaRPr/>
          </a:p>
          <a:p>
            <a:pPr marL="0" lvl="0" indent="0">
              <a:spcBef>
                <a:spcPts val="600"/>
              </a:spcBef>
              <a:spcAft>
                <a:spcPts val="0"/>
              </a:spcAft>
              <a:buNone/>
            </a:pPr>
            <a:endParaRPr/>
          </a:p>
        </p:txBody>
      </p:sp>
      <p:pic>
        <p:nvPicPr>
          <p:cNvPr id="57" name="Shape 57"/>
          <p:cNvPicPr preferRelativeResize="0"/>
          <p:nvPr/>
        </p:nvPicPr>
        <p:blipFill>
          <a:blip r:embed="rId3">
            <a:alphaModFix/>
          </a:blip>
          <a:stretch>
            <a:fillRect/>
          </a:stretch>
        </p:blipFill>
        <p:spPr>
          <a:xfrm>
            <a:off x="4530950" y="3336672"/>
            <a:ext cx="4543151" cy="30363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3A3F96-4647-41E6-BFD7-4449891D983D}"/>
              </a:ext>
            </a:extLst>
          </p:cNvPr>
          <p:cNvSpPr>
            <a:spLocks noGrp="1"/>
          </p:cNvSpPr>
          <p:nvPr>
            <p:ph type="title"/>
          </p:nvPr>
        </p:nvSpPr>
        <p:spPr/>
        <p:txBody>
          <a:bodyPr/>
          <a:lstStyle/>
          <a:p>
            <a:r>
              <a:rPr lang="es-419" dirty="0"/>
              <a:t>Raspberry </a:t>
            </a:r>
            <a:r>
              <a:rPr lang="es-419" dirty="0" err="1"/>
              <a:t>ip</a:t>
            </a:r>
            <a:r>
              <a:rPr lang="es-419" dirty="0"/>
              <a:t> </a:t>
            </a:r>
            <a:r>
              <a:rPr lang="es-419" dirty="0" err="1"/>
              <a:t>fixed</a:t>
            </a:r>
            <a:endParaRPr lang="es-419" dirty="0"/>
          </a:p>
        </p:txBody>
      </p:sp>
      <p:sp>
        <p:nvSpPr>
          <p:cNvPr id="3" name="Marcador de texto 2">
            <a:extLst>
              <a:ext uri="{FF2B5EF4-FFF2-40B4-BE49-F238E27FC236}">
                <a16:creationId xmlns:a16="http://schemas.microsoft.com/office/drawing/2014/main" id="{65E67C2F-E334-4116-99B9-9D65BD4AE50D}"/>
              </a:ext>
            </a:extLst>
          </p:cNvPr>
          <p:cNvSpPr>
            <a:spLocks noGrp="1"/>
          </p:cNvSpPr>
          <p:nvPr>
            <p:ph type="body" idx="1"/>
          </p:nvPr>
        </p:nvSpPr>
        <p:spPr/>
        <p:txBody>
          <a:bodyPr/>
          <a:lstStyle/>
          <a:p>
            <a:r>
              <a:rPr lang="es-419" dirty="0" err="1"/>
              <a:t>Ipconfig</a:t>
            </a:r>
            <a:endParaRPr lang="es-419" dirty="0"/>
          </a:p>
          <a:p>
            <a:r>
              <a:rPr lang="es-419" dirty="0"/>
              <a:t>sudo nano /</a:t>
            </a:r>
            <a:r>
              <a:rPr lang="es-419" dirty="0" err="1"/>
              <a:t>etc</a:t>
            </a:r>
            <a:r>
              <a:rPr lang="es-419" dirty="0"/>
              <a:t>/</a:t>
            </a:r>
            <a:r>
              <a:rPr lang="es-419" dirty="0" err="1"/>
              <a:t>dhcpcd.conf</a:t>
            </a:r>
            <a:endParaRPr lang="es-419" dirty="0"/>
          </a:p>
          <a:p>
            <a:endParaRPr lang="es-419" dirty="0"/>
          </a:p>
        </p:txBody>
      </p:sp>
      <p:pic>
        <p:nvPicPr>
          <p:cNvPr id="5" name="Imagen 4">
            <a:extLst>
              <a:ext uri="{FF2B5EF4-FFF2-40B4-BE49-F238E27FC236}">
                <a16:creationId xmlns:a16="http://schemas.microsoft.com/office/drawing/2014/main" id="{35A7409B-D87D-422C-BFB4-8B1A82BE9623}"/>
              </a:ext>
            </a:extLst>
          </p:cNvPr>
          <p:cNvPicPr>
            <a:picLocks noChangeAspect="1"/>
          </p:cNvPicPr>
          <p:nvPr/>
        </p:nvPicPr>
        <p:blipFill>
          <a:blip r:embed="rId2"/>
          <a:stretch>
            <a:fillRect/>
          </a:stretch>
        </p:blipFill>
        <p:spPr>
          <a:xfrm>
            <a:off x="1738312" y="5257800"/>
            <a:ext cx="5667375" cy="1695450"/>
          </a:xfrm>
          <a:prstGeom prst="rect">
            <a:avLst/>
          </a:prstGeom>
        </p:spPr>
      </p:pic>
      <p:pic>
        <p:nvPicPr>
          <p:cNvPr id="6" name="Imagen 5">
            <a:extLst>
              <a:ext uri="{FF2B5EF4-FFF2-40B4-BE49-F238E27FC236}">
                <a16:creationId xmlns:a16="http://schemas.microsoft.com/office/drawing/2014/main" id="{E569563A-E43F-46AB-A15A-6664FABDDE04}"/>
              </a:ext>
            </a:extLst>
          </p:cNvPr>
          <p:cNvPicPr>
            <a:picLocks noChangeAspect="1"/>
          </p:cNvPicPr>
          <p:nvPr/>
        </p:nvPicPr>
        <p:blipFill>
          <a:blip r:embed="rId3"/>
          <a:stretch>
            <a:fillRect/>
          </a:stretch>
        </p:blipFill>
        <p:spPr>
          <a:xfrm>
            <a:off x="1738312" y="3293475"/>
            <a:ext cx="5648325" cy="1581150"/>
          </a:xfrm>
          <a:prstGeom prst="rect">
            <a:avLst/>
          </a:prstGeom>
        </p:spPr>
      </p:pic>
    </p:spTree>
    <p:extLst>
      <p:ext uri="{BB962C8B-B14F-4D97-AF65-F5344CB8AC3E}">
        <p14:creationId xmlns:p14="http://schemas.microsoft.com/office/powerpoint/2010/main" val="4529603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643A76-4EA6-4A57-BB05-F6C515616DE7}"/>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BB1EB864-39D2-4877-A038-98DC0074B544}"/>
              </a:ext>
            </a:extLst>
          </p:cNvPr>
          <p:cNvSpPr>
            <a:spLocks noGrp="1"/>
          </p:cNvSpPr>
          <p:nvPr>
            <p:ph type="body" idx="1"/>
          </p:nvPr>
        </p:nvSpPr>
        <p:spPr/>
        <p:txBody>
          <a:bodyPr/>
          <a:lstStyle/>
          <a:p>
            <a:r>
              <a:rPr lang="es-419" dirty="0" err="1"/>
              <a:t>Ctrl</a:t>
            </a:r>
            <a:r>
              <a:rPr lang="es-419" dirty="0"/>
              <a:t> O</a:t>
            </a:r>
          </a:p>
          <a:p>
            <a:r>
              <a:rPr lang="es-419" dirty="0"/>
              <a:t>sudo </a:t>
            </a:r>
            <a:r>
              <a:rPr lang="es-419" dirty="0" err="1"/>
              <a:t>reboot</a:t>
            </a:r>
            <a:endParaRPr lang="es-419" dirty="0"/>
          </a:p>
          <a:p>
            <a:endParaRPr lang="es-419" dirty="0"/>
          </a:p>
          <a:p>
            <a:pPr marL="38100" indent="0">
              <a:buNone/>
            </a:pPr>
            <a:endParaRPr lang="es-419" dirty="0"/>
          </a:p>
          <a:p>
            <a:endParaRPr lang="es-419" dirty="0"/>
          </a:p>
        </p:txBody>
      </p:sp>
    </p:spTree>
    <p:extLst>
      <p:ext uri="{BB962C8B-B14F-4D97-AF65-F5344CB8AC3E}">
        <p14:creationId xmlns:p14="http://schemas.microsoft.com/office/powerpoint/2010/main" val="13398911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A19A154-05D2-4A90-B1EE-C17F78A4DFCE}"/>
              </a:ext>
            </a:extLst>
          </p:cNvPr>
          <p:cNvSpPr>
            <a:spLocks noGrp="1"/>
          </p:cNvSpPr>
          <p:nvPr>
            <p:ph type="ctrTitle"/>
          </p:nvPr>
        </p:nvSpPr>
        <p:spPr/>
        <p:txBody>
          <a:bodyPr/>
          <a:lstStyle/>
          <a:p>
            <a:r>
              <a:rPr lang="es-419" dirty="0" err="1"/>
              <a:t>Option</a:t>
            </a:r>
            <a:r>
              <a:rPr lang="es-419" dirty="0"/>
              <a:t> 2</a:t>
            </a:r>
          </a:p>
        </p:txBody>
      </p:sp>
      <p:sp>
        <p:nvSpPr>
          <p:cNvPr id="5" name="Subtítulo 4">
            <a:extLst>
              <a:ext uri="{FF2B5EF4-FFF2-40B4-BE49-F238E27FC236}">
                <a16:creationId xmlns:a16="http://schemas.microsoft.com/office/drawing/2014/main" id="{7BF62779-5F16-4903-9C8E-EA2DE549D176}"/>
              </a:ext>
            </a:extLst>
          </p:cNvPr>
          <p:cNvSpPr>
            <a:spLocks noGrp="1"/>
          </p:cNvSpPr>
          <p:nvPr>
            <p:ph type="subTitle" idx="1"/>
          </p:nvPr>
        </p:nvSpPr>
        <p:spPr/>
        <p:txBody>
          <a:bodyPr/>
          <a:lstStyle/>
          <a:p>
            <a:r>
              <a:rPr lang="es-419" dirty="0"/>
              <a:t>Old</a:t>
            </a:r>
          </a:p>
        </p:txBody>
      </p:sp>
    </p:spTree>
    <p:extLst>
      <p:ext uri="{BB962C8B-B14F-4D97-AF65-F5344CB8AC3E}">
        <p14:creationId xmlns:p14="http://schemas.microsoft.com/office/powerpoint/2010/main" val="6345711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0D2FC53-80C0-4673-B1D7-29889E679D92}"/>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5D2BB557-7392-4834-8D59-CEABA8C93230}"/>
              </a:ext>
            </a:extLst>
          </p:cNvPr>
          <p:cNvSpPr>
            <a:spLocks noGrp="1"/>
          </p:cNvSpPr>
          <p:nvPr>
            <p:ph type="body" idx="1"/>
          </p:nvPr>
        </p:nvSpPr>
        <p:spPr/>
        <p:txBody>
          <a:bodyPr/>
          <a:lstStyle/>
          <a:p>
            <a:r>
              <a:rPr lang="es-419" dirty="0"/>
              <a:t>sudo nano /</a:t>
            </a:r>
            <a:r>
              <a:rPr lang="es-419" dirty="0" err="1"/>
              <a:t>etc</a:t>
            </a:r>
            <a:r>
              <a:rPr lang="es-419" dirty="0"/>
              <a:t>/ </a:t>
            </a:r>
            <a:r>
              <a:rPr lang="es-419" dirty="0" err="1"/>
              <a:t>network</a:t>
            </a:r>
            <a:r>
              <a:rPr lang="es-419" dirty="0"/>
              <a:t>/interfaces</a:t>
            </a:r>
          </a:p>
        </p:txBody>
      </p:sp>
      <p:pic>
        <p:nvPicPr>
          <p:cNvPr id="4" name="Imagen 3">
            <a:extLst>
              <a:ext uri="{FF2B5EF4-FFF2-40B4-BE49-F238E27FC236}">
                <a16:creationId xmlns:a16="http://schemas.microsoft.com/office/drawing/2014/main" id="{6A282223-F3BD-4BA6-8712-0392D0550A99}"/>
              </a:ext>
            </a:extLst>
          </p:cNvPr>
          <p:cNvPicPr>
            <a:picLocks noChangeAspect="1"/>
          </p:cNvPicPr>
          <p:nvPr/>
        </p:nvPicPr>
        <p:blipFill>
          <a:blip r:embed="rId2"/>
          <a:stretch>
            <a:fillRect/>
          </a:stretch>
        </p:blipFill>
        <p:spPr>
          <a:xfrm>
            <a:off x="1819275" y="2509936"/>
            <a:ext cx="5505450" cy="3648075"/>
          </a:xfrm>
          <a:prstGeom prst="rect">
            <a:avLst/>
          </a:prstGeom>
        </p:spPr>
      </p:pic>
    </p:spTree>
    <p:extLst>
      <p:ext uri="{BB962C8B-B14F-4D97-AF65-F5344CB8AC3E}">
        <p14:creationId xmlns:p14="http://schemas.microsoft.com/office/powerpoint/2010/main" val="13531468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3F2BEC-D7D0-448B-84C7-835F1EDA167D}"/>
              </a:ext>
            </a:extLst>
          </p:cNvPr>
          <p:cNvSpPr>
            <a:spLocks noGrp="1"/>
          </p:cNvSpPr>
          <p:nvPr>
            <p:ph type="title"/>
          </p:nvPr>
        </p:nvSpPr>
        <p:spPr/>
        <p:txBody>
          <a:bodyPr/>
          <a:lstStyle/>
          <a:p>
            <a:r>
              <a:rPr lang="es-419" dirty="0" err="1"/>
              <a:t>PuTTY</a:t>
            </a:r>
            <a:endParaRPr lang="es-419" dirty="0"/>
          </a:p>
        </p:txBody>
      </p:sp>
      <p:sp>
        <p:nvSpPr>
          <p:cNvPr id="3" name="Marcador de texto 2">
            <a:extLst>
              <a:ext uri="{FF2B5EF4-FFF2-40B4-BE49-F238E27FC236}">
                <a16:creationId xmlns:a16="http://schemas.microsoft.com/office/drawing/2014/main" id="{3BC80665-6E58-4FB7-A4CA-A812AE7640A8}"/>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5917C6F0-C687-4524-BE6E-3379709F4242}"/>
              </a:ext>
            </a:extLst>
          </p:cNvPr>
          <p:cNvPicPr>
            <a:picLocks noChangeAspect="1"/>
          </p:cNvPicPr>
          <p:nvPr/>
        </p:nvPicPr>
        <p:blipFill>
          <a:blip r:embed="rId2"/>
          <a:stretch>
            <a:fillRect/>
          </a:stretch>
        </p:blipFill>
        <p:spPr>
          <a:xfrm>
            <a:off x="1804987" y="1664700"/>
            <a:ext cx="5534025" cy="4838700"/>
          </a:xfrm>
          <a:prstGeom prst="rect">
            <a:avLst/>
          </a:prstGeom>
        </p:spPr>
      </p:pic>
    </p:spTree>
    <p:extLst>
      <p:ext uri="{BB962C8B-B14F-4D97-AF65-F5344CB8AC3E}">
        <p14:creationId xmlns:p14="http://schemas.microsoft.com/office/powerpoint/2010/main" val="3363848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9FB6B5-122C-4775-BCD5-B6DC20BA183B}"/>
              </a:ext>
            </a:extLst>
          </p:cNvPr>
          <p:cNvSpPr>
            <a:spLocks noGrp="1"/>
          </p:cNvSpPr>
          <p:nvPr>
            <p:ph type="title"/>
          </p:nvPr>
        </p:nvSpPr>
        <p:spPr/>
        <p:txBody>
          <a:bodyPr/>
          <a:lstStyle/>
          <a:p>
            <a:r>
              <a:rPr lang="es-419" dirty="0" err="1"/>
              <a:t>Login</a:t>
            </a:r>
            <a:r>
              <a:rPr lang="es-419" dirty="0"/>
              <a:t>: pi</a:t>
            </a:r>
            <a:br>
              <a:rPr lang="es-419" dirty="0"/>
            </a:br>
            <a:r>
              <a:rPr lang="es-419" dirty="0" err="1"/>
              <a:t>password</a:t>
            </a:r>
            <a:r>
              <a:rPr lang="es-419" dirty="0"/>
              <a:t>: </a:t>
            </a:r>
            <a:r>
              <a:rPr lang="es-419" dirty="0" err="1"/>
              <a:t>raspberry</a:t>
            </a:r>
            <a:endParaRPr lang="es-419" dirty="0"/>
          </a:p>
        </p:txBody>
      </p:sp>
      <p:sp>
        <p:nvSpPr>
          <p:cNvPr id="3" name="Marcador de texto 2">
            <a:extLst>
              <a:ext uri="{FF2B5EF4-FFF2-40B4-BE49-F238E27FC236}">
                <a16:creationId xmlns:a16="http://schemas.microsoft.com/office/drawing/2014/main" id="{4092C447-8F9E-4C3E-B2AD-9E3B98F16523}"/>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34B310A6-9434-466D-97E4-9BE552C4AAD4}"/>
              </a:ext>
            </a:extLst>
          </p:cNvPr>
          <p:cNvPicPr>
            <a:picLocks noChangeAspect="1"/>
          </p:cNvPicPr>
          <p:nvPr/>
        </p:nvPicPr>
        <p:blipFill>
          <a:blip r:embed="rId2"/>
          <a:stretch>
            <a:fillRect/>
          </a:stretch>
        </p:blipFill>
        <p:spPr>
          <a:xfrm>
            <a:off x="1633537" y="1604962"/>
            <a:ext cx="5876925" cy="3648075"/>
          </a:xfrm>
          <a:prstGeom prst="rect">
            <a:avLst/>
          </a:prstGeom>
        </p:spPr>
      </p:pic>
    </p:spTree>
    <p:extLst>
      <p:ext uri="{BB962C8B-B14F-4D97-AF65-F5344CB8AC3E}">
        <p14:creationId xmlns:p14="http://schemas.microsoft.com/office/powerpoint/2010/main" val="6270836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BFF09E-4165-4E85-A166-D4D6D57CA1EE}"/>
              </a:ext>
            </a:extLst>
          </p:cNvPr>
          <p:cNvSpPr>
            <a:spLocks noGrp="1"/>
          </p:cNvSpPr>
          <p:nvPr>
            <p:ph type="title"/>
          </p:nvPr>
        </p:nvSpPr>
        <p:spPr/>
        <p:txBody>
          <a:bodyPr/>
          <a:lstStyle/>
          <a:p>
            <a:r>
              <a:rPr lang="es-419" dirty="0" err="1"/>
              <a:t>Install</a:t>
            </a:r>
            <a:r>
              <a:rPr lang="es-419" dirty="0"/>
              <a:t> </a:t>
            </a:r>
            <a:r>
              <a:rPr lang="es-419" dirty="0" err="1"/>
              <a:t>tightvncserver</a:t>
            </a:r>
            <a:endParaRPr lang="es-419" dirty="0"/>
          </a:p>
        </p:txBody>
      </p:sp>
      <p:sp>
        <p:nvSpPr>
          <p:cNvPr id="3" name="Marcador de texto 2">
            <a:extLst>
              <a:ext uri="{FF2B5EF4-FFF2-40B4-BE49-F238E27FC236}">
                <a16:creationId xmlns:a16="http://schemas.microsoft.com/office/drawing/2014/main" id="{4F2EF63D-E6B4-459D-ADE7-929168C2C4E0}"/>
              </a:ext>
            </a:extLst>
          </p:cNvPr>
          <p:cNvSpPr>
            <a:spLocks noGrp="1"/>
          </p:cNvSpPr>
          <p:nvPr>
            <p:ph type="body" idx="1"/>
          </p:nvPr>
        </p:nvSpPr>
        <p:spPr/>
        <p:txBody>
          <a:bodyPr/>
          <a:lstStyle/>
          <a:p>
            <a:r>
              <a:rPr lang="es-419" dirty="0"/>
              <a:t>sudo </a:t>
            </a:r>
            <a:r>
              <a:rPr lang="es-419" dirty="0" err="1"/>
              <a:t>apt-get</a:t>
            </a:r>
            <a:r>
              <a:rPr lang="es-419" dirty="0"/>
              <a:t> </a:t>
            </a:r>
            <a:r>
              <a:rPr lang="es-419" dirty="0" err="1"/>
              <a:t>install</a:t>
            </a:r>
            <a:r>
              <a:rPr lang="es-419" dirty="0"/>
              <a:t> </a:t>
            </a:r>
            <a:r>
              <a:rPr lang="es-419" dirty="0" err="1"/>
              <a:t>tightvncserver</a:t>
            </a:r>
            <a:endParaRPr lang="es-419" dirty="0"/>
          </a:p>
          <a:p>
            <a:r>
              <a:rPr lang="es-419" dirty="0"/>
              <a:t>sudo </a:t>
            </a:r>
            <a:r>
              <a:rPr lang="es-419" dirty="0" err="1"/>
              <a:t>apt-get</a:t>
            </a:r>
            <a:r>
              <a:rPr lang="es-419" dirty="0"/>
              <a:t> </a:t>
            </a:r>
            <a:r>
              <a:rPr lang="es-419" dirty="0" err="1"/>
              <a:t>install</a:t>
            </a:r>
            <a:r>
              <a:rPr lang="es-419" dirty="0"/>
              <a:t> </a:t>
            </a:r>
            <a:r>
              <a:rPr lang="es-419" dirty="0" err="1"/>
              <a:t>xtightvncviewer</a:t>
            </a:r>
            <a:endParaRPr lang="es-419" dirty="0"/>
          </a:p>
        </p:txBody>
      </p:sp>
    </p:spTree>
    <p:extLst>
      <p:ext uri="{BB962C8B-B14F-4D97-AF65-F5344CB8AC3E}">
        <p14:creationId xmlns:p14="http://schemas.microsoft.com/office/powerpoint/2010/main" val="32966316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5798AB-FE27-4714-B1F4-E2BB8A361D54}"/>
              </a:ext>
            </a:extLst>
          </p:cNvPr>
          <p:cNvSpPr>
            <a:spLocks noGrp="1"/>
          </p:cNvSpPr>
          <p:nvPr>
            <p:ph type="title"/>
          </p:nvPr>
        </p:nvSpPr>
        <p:spPr/>
        <p:txBody>
          <a:bodyPr/>
          <a:lstStyle/>
          <a:p>
            <a:r>
              <a:rPr lang="es-419" dirty="0" err="1"/>
              <a:t>On</a:t>
            </a:r>
            <a:r>
              <a:rPr lang="es-419" dirty="0"/>
              <a:t> terminal</a:t>
            </a:r>
          </a:p>
        </p:txBody>
      </p:sp>
      <p:sp>
        <p:nvSpPr>
          <p:cNvPr id="3" name="Marcador de texto 2">
            <a:extLst>
              <a:ext uri="{FF2B5EF4-FFF2-40B4-BE49-F238E27FC236}">
                <a16:creationId xmlns:a16="http://schemas.microsoft.com/office/drawing/2014/main" id="{2282F818-663A-465D-85B1-0A7A9BB17AE3}"/>
              </a:ext>
            </a:extLst>
          </p:cNvPr>
          <p:cNvSpPr>
            <a:spLocks noGrp="1"/>
          </p:cNvSpPr>
          <p:nvPr>
            <p:ph type="body" idx="1"/>
          </p:nvPr>
        </p:nvSpPr>
        <p:spPr/>
        <p:txBody>
          <a:bodyPr/>
          <a:lstStyle/>
          <a:p>
            <a:r>
              <a:rPr lang="es-419" dirty="0" err="1"/>
              <a:t>tightvncserver</a:t>
            </a:r>
            <a:endParaRPr lang="es-419" dirty="0"/>
          </a:p>
        </p:txBody>
      </p:sp>
    </p:spTree>
    <p:extLst>
      <p:ext uri="{BB962C8B-B14F-4D97-AF65-F5344CB8AC3E}">
        <p14:creationId xmlns:p14="http://schemas.microsoft.com/office/powerpoint/2010/main" val="10616956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CF0FE6-151D-44A1-AF8F-307EF39AC27F}"/>
              </a:ext>
            </a:extLst>
          </p:cNvPr>
          <p:cNvSpPr>
            <a:spLocks noGrp="1"/>
          </p:cNvSpPr>
          <p:nvPr>
            <p:ph type="title"/>
          </p:nvPr>
        </p:nvSpPr>
        <p:spPr/>
        <p:txBody>
          <a:bodyPr/>
          <a:lstStyle/>
          <a:p>
            <a:r>
              <a:rPr lang="es-419" dirty="0" err="1"/>
              <a:t>Optionals</a:t>
            </a:r>
            <a:endParaRPr lang="es-419" dirty="0"/>
          </a:p>
        </p:txBody>
      </p:sp>
      <p:sp>
        <p:nvSpPr>
          <p:cNvPr id="3" name="Marcador de texto 2">
            <a:extLst>
              <a:ext uri="{FF2B5EF4-FFF2-40B4-BE49-F238E27FC236}">
                <a16:creationId xmlns:a16="http://schemas.microsoft.com/office/drawing/2014/main" id="{A6F0B1B9-5AE7-46FD-A6BB-D6635E62E963}"/>
              </a:ext>
            </a:extLst>
          </p:cNvPr>
          <p:cNvSpPr>
            <a:spLocks noGrp="1"/>
          </p:cNvSpPr>
          <p:nvPr>
            <p:ph type="body" idx="1"/>
          </p:nvPr>
        </p:nvSpPr>
        <p:spPr/>
        <p:txBody>
          <a:bodyPr/>
          <a:lstStyle/>
          <a:p>
            <a:r>
              <a:rPr lang="es-419" dirty="0">
                <a:hlinkClick r:id="rId2"/>
              </a:rPr>
              <a:t>https://www.youtube.com/watch?v=cBjKw_u06tA</a:t>
            </a:r>
            <a:endParaRPr lang="es-419" dirty="0"/>
          </a:p>
          <a:p>
            <a:r>
              <a:rPr lang="es-419" dirty="0">
                <a:hlinkClick r:id="rId3"/>
              </a:rPr>
              <a:t>https://raspberryparatorpes.net/instalacion/poner-la-direccion-ip-fija-en-raspbian-pixel/</a:t>
            </a:r>
            <a:endParaRPr lang="es-419" dirty="0"/>
          </a:p>
          <a:p>
            <a:endParaRPr lang="es-419" dirty="0"/>
          </a:p>
        </p:txBody>
      </p:sp>
    </p:spTree>
    <p:extLst>
      <p:ext uri="{BB962C8B-B14F-4D97-AF65-F5344CB8AC3E}">
        <p14:creationId xmlns:p14="http://schemas.microsoft.com/office/powerpoint/2010/main" val="11058434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1FDACA6-9BE4-4B4A-88EC-F314834F8C37}"/>
              </a:ext>
            </a:extLst>
          </p:cNvPr>
          <p:cNvSpPr>
            <a:spLocks noGrp="1"/>
          </p:cNvSpPr>
          <p:nvPr>
            <p:ph type="ctrTitle"/>
          </p:nvPr>
        </p:nvSpPr>
        <p:spPr/>
        <p:txBody>
          <a:bodyPr/>
          <a:lstStyle/>
          <a:p>
            <a:r>
              <a:rPr lang="es-419" dirty="0"/>
              <a:t>VNC</a:t>
            </a:r>
          </a:p>
        </p:txBody>
      </p:sp>
      <p:sp>
        <p:nvSpPr>
          <p:cNvPr id="5" name="Subtítulo 4">
            <a:extLst>
              <a:ext uri="{FF2B5EF4-FFF2-40B4-BE49-F238E27FC236}">
                <a16:creationId xmlns:a16="http://schemas.microsoft.com/office/drawing/2014/main" id="{3A3622CC-6626-4D06-8E60-B1270DDB244A}"/>
              </a:ext>
            </a:extLst>
          </p:cNvPr>
          <p:cNvSpPr>
            <a:spLocks noGrp="1"/>
          </p:cNvSpPr>
          <p:nvPr>
            <p:ph type="subTitle" idx="1"/>
          </p:nvPr>
        </p:nvSpPr>
        <p:spPr/>
        <p:txBody>
          <a:bodyPr/>
          <a:lstStyle/>
          <a:p>
            <a:endParaRPr lang="es-419"/>
          </a:p>
        </p:txBody>
      </p:sp>
    </p:spTree>
    <p:extLst>
      <p:ext uri="{BB962C8B-B14F-4D97-AF65-F5344CB8AC3E}">
        <p14:creationId xmlns:p14="http://schemas.microsoft.com/office/powerpoint/2010/main" val="3394469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Boston Dynamics Cheetah</a:t>
            </a:r>
            <a:endParaRPr/>
          </a:p>
        </p:txBody>
      </p:sp>
      <p:sp>
        <p:nvSpPr>
          <p:cNvPr id="63" name="Shape 63"/>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sp>
        <p:nvSpPr>
          <p:cNvPr id="64" name="Shape 64" descr="Cheetah Robot is a fast-running quadruped developed by Boston Dynamics with funding from DARPA.  It just blazed past its previous speed record, getting up to 28.3 mph, about 0.5 mph faster than Usain Bolt's fastest 20 meter split.  This version of the Cheetah Robot runs on a treadmill with offboard power. Testing on an untethered outdoor version  starts early next year.  For more information about Cheetah or the other robots we develop, visit www.BostonDynamics.com." title="Cheetah Robot runs 28.3 mph; a bit faster than Usain Bolt">
            <a:hlinkClick r:id="rId3"/>
          </p:cNvPr>
          <p:cNvSpPr/>
          <p:nvPr/>
        </p:nvSpPr>
        <p:spPr>
          <a:xfrm>
            <a:off x="1524000" y="1711025"/>
            <a:ext cx="6096000" cy="4572000"/>
          </a:xfrm>
          <a:prstGeom prst="rect">
            <a:avLst/>
          </a:prstGeom>
          <a:blipFill>
            <a:blip r:embed="rId4">
              <a:alphaModFix/>
            </a:blip>
            <a:stretch>
              <a:fillRect/>
            </a:stretch>
          </a:blipFill>
          <a:ln>
            <a:noFill/>
          </a:ln>
        </p:spPr>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162C98-01C2-4133-B075-2DB7D5BCC935}"/>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481EDCA8-EAA5-4835-926D-1FD4C5D0202E}"/>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E15DAC77-DC32-4EF5-8754-52F8EF6008A0}"/>
              </a:ext>
            </a:extLst>
          </p:cNvPr>
          <p:cNvPicPr>
            <a:picLocks noChangeAspect="1"/>
          </p:cNvPicPr>
          <p:nvPr/>
        </p:nvPicPr>
        <p:blipFill>
          <a:blip r:embed="rId2"/>
          <a:stretch>
            <a:fillRect/>
          </a:stretch>
        </p:blipFill>
        <p:spPr>
          <a:xfrm>
            <a:off x="0" y="354288"/>
            <a:ext cx="9144000" cy="6149424"/>
          </a:xfrm>
          <a:prstGeom prst="rect">
            <a:avLst/>
          </a:prstGeom>
        </p:spPr>
      </p:pic>
    </p:spTree>
    <p:extLst>
      <p:ext uri="{BB962C8B-B14F-4D97-AF65-F5344CB8AC3E}">
        <p14:creationId xmlns:p14="http://schemas.microsoft.com/office/powerpoint/2010/main" val="1208375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360EFA-F7EF-440D-A15B-879A5695A2B1}"/>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D8211C44-2D90-4EF6-9735-D0FF17E04EEB}"/>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5E240220-D696-4758-86E0-966A015AECC2}"/>
              </a:ext>
            </a:extLst>
          </p:cNvPr>
          <p:cNvPicPr>
            <a:picLocks noChangeAspect="1"/>
          </p:cNvPicPr>
          <p:nvPr/>
        </p:nvPicPr>
        <p:blipFill>
          <a:blip r:embed="rId2"/>
          <a:stretch>
            <a:fillRect/>
          </a:stretch>
        </p:blipFill>
        <p:spPr>
          <a:xfrm>
            <a:off x="109537" y="495300"/>
            <a:ext cx="8924925" cy="5867400"/>
          </a:xfrm>
          <a:prstGeom prst="rect">
            <a:avLst/>
          </a:prstGeom>
        </p:spPr>
      </p:pic>
    </p:spTree>
    <p:extLst>
      <p:ext uri="{BB962C8B-B14F-4D97-AF65-F5344CB8AC3E}">
        <p14:creationId xmlns:p14="http://schemas.microsoft.com/office/powerpoint/2010/main" val="126988932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9CCED5-891E-4E1D-ACE9-B33127FD83AE}"/>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B6BB08C6-88FA-4F0A-875A-EA74D3E3A634}"/>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A825002B-BCC9-4CFF-B98D-EB88566CB98E}"/>
              </a:ext>
            </a:extLst>
          </p:cNvPr>
          <p:cNvPicPr>
            <a:picLocks noChangeAspect="1"/>
          </p:cNvPicPr>
          <p:nvPr/>
        </p:nvPicPr>
        <p:blipFill>
          <a:blip r:embed="rId2"/>
          <a:stretch>
            <a:fillRect/>
          </a:stretch>
        </p:blipFill>
        <p:spPr>
          <a:xfrm>
            <a:off x="0" y="1032831"/>
            <a:ext cx="9144000" cy="4792337"/>
          </a:xfrm>
          <a:prstGeom prst="rect">
            <a:avLst/>
          </a:prstGeom>
        </p:spPr>
      </p:pic>
    </p:spTree>
    <p:extLst>
      <p:ext uri="{BB962C8B-B14F-4D97-AF65-F5344CB8AC3E}">
        <p14:creationId xmlns:p14="http://schemas.microsoft.com/office/powerpoint/2010/main" val="190495003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8EC149-1C89-4192-8A30-BACA2B5F6F53}"/>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C45A0817-B13A-4548-9F91-00B7B9E8801B}"/>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04E055C5-1ADB-44E0-BDA7-894F9DC29355}"/>
              </a:ext>
            </a:extLst>
          </p:cNvPr>
          <p:cNvPicPr>
            <a:picLocks noChangeAspect="1"/>
          </p:cNvPicPr>
          <p:nvPr/>
        </p:nvPicPr>
        <p:blipFill>
          <a:blip r:embed="rId2"/>
          <a:stretch>
            <a:fillRect/>
          </a:stretch>
        </p:blipFill>
        <p:spPr>
          <a:xfrm>
            <a:off x="0" y="963944"/>
            <a:ext cx="9144000" cy="4930111"/>
          </a:xfrm>
          <a:prstGeom prst="rect">
            <a:avLst/>
          </a:prstGeom>
        </p:spPr>
      </p:pic>
    </p:spTree>
    <p:extLst>
      <p:ext uri="{BB962C8B-B14F-4D97-AF65-F5344CB8AC3E}">
        <p14:creationId xmlns:p14="http://schemas.microsoft.com/office/powerpoint/2010/main" val="12474183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B4F9F1-B34F-4AB2-BB6D-7BFDC28C7F6A}"/>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F0470430-381A-41F1-AA60-674B7E4287BE}"/>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DF34FC9B-5253-45A5-8705-A56B0826CA4D}"/>
              </a:ext>
            </a:extLst>
          </p:cNvPr>
          <p:cNvPicPr>
            <a:picLocks noChangeAspect="1"/>
          </p:cNvPicPr>
          <p:nvPr/>
        </p:nvPicPr>
        <p:blipFill>
          <a:blip r:embed="rId2"/>
          <a:stretch>
            <a:fillRect/>
          </a:stretch>
        </p:blipFill>
        <p:spPr>
          <a:xfrm>
            <a:off x="0" y="879116"/>
            <a:ext cx="9144000" cy="5099767"/>
          </a:xfrm>
          <a:prstGeom prst="rect">
            <a:avLst/>
          </a:prstGeom>
        </p:spPr>
      </p:pic>
    </p:spTree>
    <p:extLst>
      <p:ext uri="{BB962C8B-B14F-4D97-AF65-F5344CB8AC3E}">
        <p14:creationId xmlns:p14="http://schemas.microsoft.com/office/powerpoint/2010/main" val="35794750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73D00-BE41-498A-B5D0-A1DEC416F36D}"/>
              </a:ext>
            </a:extLst>
          </p:cNvPr>
          <p:cNvSpPr>
            <a:spLocks noGrp="1"/>
          </p:cNvSpPr>
          <p:nvPr>
            <p:ph type="title"/>
          </p:nvPr>
        </p:nvSpPr>
        <p:spPr/>
        <p:txBody>
          <a:bodyPr/>
          <a:lstStyle/>
          <a:p>
            <a:r>
              <a:rPr lang="es-419" dirty="0"/>
              <a:t>Poor </a:t>
            </a:r>
            <a:r>
              <a:rPr lang="es-419" dirty="0" err="1"/>
              <a:t>Resolution</a:t>
            </a:r>
            <a:endParaRPr lang="es-419" dirty="0"/>
          </a:p>
        </p:txBody>
      </p:sp>
      <p:sp>
        <p:nvSpPr>
          <p:cNvPr id="3" name="Marcador de texto 2">
            <a:extLst>
              <a:ext uri="{FF2B5EF4-FFF2-40B4-BE49-F238E27FC236}">
                <a16:creationId xmlns:a16="http://schemas.microsoft.com/office/drawing/2014/main" id="{CED1351C-1F86-40EF-AE1F-3155CF3887D5}"/>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A58DB70E-B1AA-4999-B597-3B0A75A845D0}"/>
              </a:ext>
            </a:extLst>
          </p:cNvPr>
          <p:cNvPicPr>
            <a:picLocks noChangeAspect="1"/>
          </p:cNvPicPr>
          <p:nvPr/>
        </p:nvPicPr>
        <p:blipFill>
          <a:blip r:embed="rId2"/>
          <a:stretch>
            <a:fillRect/>
          </a:stretch>
        </p:blipFill>
        <p:spPr>
          <a:xfrm>
            <a:off x="0" y="1880781"/>
            <a:ext cx="9144000" cy="4406537"/>
          </a:xfrm>
          <a:prstGeom prst="rect">
            <a:avLst/>
          </a:prstGeom>
        </p:spPr>
      </p:pic>
    </p:spTree>
    <p:extLst>
      <p:ext uri="{BB962C8B-B14F-4D97-AF65-F5344CB8AC3E}">
        <p14:creationId xmlns:p14="http://schemas.microsoft.com/office/powerpoint/2010/main" val="34148161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96865A-4604-47B1-8840-944DABFEC6A8}"/>
              </a:ext>
            </a:extLst>
          </p:cNvPr>
          <p:cNvSpPr>
            <a:spLocks noGrp="1"/>
          </p:cNvSpPr>
          <p:nvPr>
            <p:ph type="title"/>
          </p:nvPr>
        </p:nvSpPr>
        <p:spPr/>
        <p:txBody>
          <a:bodyPr/>
          <a:lstStyle/>
          <a:p>
            <a:r>
              <a:rPr lang="es-419" dirty="0"/>
              <a:t>Old </a:t>
            </a:r>
            <a:r>
              <a:rPr lang="es-419" dirty="0" err="1"/>
              <a:t>version</a:t>
            </a:r>
            <a:r>
              <a:rPr lang="es-419" dirty="0"/>
              <a:t>( </a:t>
            </a:r>
            <a:r>
              <a:rPr lang="es-419" dirty="0" err="1"/>
              <a:t>on</a:t>
            </a:r>
            <a:r>
              <a:rPr lang="es-419" dirty="0"/>
              <a:t> </a:t>
            </a:r>
            <a:r>
              <a:rPr lang="es-419" dirty="0" err="1"/>
              <a:t>review</a:t>
            </a:r>
            <a:r>
              <a:rPr lang="es-419" dirty="0"/>
              <a:t>)</a:t>
            </a:r>
          </a:p>
        </p:txBody>
      </p:sp>
      <p:sp>
        <p:nvSpPr>
          <p:cNvPr id="3" name="Marcador de texto 2">
            <a:extLst>
              <a:ext uri="{FF2B5EF4-FFF2-40B4-BE49-F238E27FC236}">
                <a16:creationId xmlns:a16="http://schemas.microsoft.com/office/drawing/2014/main" id="{F131722E-48DF-4FEA-B881-6A2ECE5B278F}"/>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61851B5F-DC12-4B62-9AB2-EE9C656A9BBA}"/>
              </a:ext>
            </a:extLst>
          </p:cNvPr>
          <p:cNvPicPr>
            <a:picLocks noChangeAspect="1"/>
          </p:cNvPicPr>
          <p:nvPr/>
        </p:nvPicPr>
        <p:blipFill>
          <a:blip r:embed="rId2"/>
          <a:stretch>
            <a:fillRect/>
          </a:stretch>
        </p:blipFill>
        <p:spPr>
          <a:xfrm>
            <a:off x="0" y="1649143"/>
            <a:ext cx="7484882" cy="4573483"/>
          </a:xfrm>
          <a:prstGeom prst="rect">
            <a:avLst/>
          </a:prstGeom>
        </p:spPr>
      </p:pic>
    </p:spTree>
    <p:extLst>
      <p:ext uri="{BB962C8B-B14F-4D97-AF65-F5344CB8AC3E}">
        <p14:creationId xmlns:p14="http://schemas.microsoft.com/office/powerpoint/2010/main" val="13397663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03B24B-088F-4604-8635-853895DE7BF4}"/>
              </a:ext>
            </a:extLst>
          </p:cNvPr>
          <p:cNvSpPr>
            <a:spLocks noGrp="1"/>
          </p:cNvSpPr>
          <p:nvPr>
            <p:ph type="title"/>
          </p:nvPr>
        </p:nvSpPr>
        <p:spPr/>
        <p:txBody>
          <a:bodyPr/>
          <a:lstStyle/>
          <a:p>
            <a:r>
              <a:rPr lang="es-419" dirty="0" err="1"/>
              <a:t>Documentation</a:t>
            </a:r>
            <a:r>
              <a:rPr lang="es-419" dirty="0"/>
              <a:t> configure</a:t>
            </a:r>
          </a:p>
        </p:txBody>
      </p:sp>
      <p:sp>
        <p:nvSpPr>
          <p:cNvPr id="3" name="Marcador de texto 2">
            <a:extLst>
              <a:ext uri="{FF2B5EF4-FFF2-40B4-BE49-F238E27FC236}">
                <a16:creationId xmlns:a16="http://schemas.microsoft.com/office/drawing/2014/main" id="{036F1359-7A33-499D-B60C-63CF0ED0400D}"/>
              </a:ext>
            </a:extLst>
          </p:cNvPr>
          <p:cNvSpPr>
            <a:spLocks noGrp="1"/>
          </p:cNvSpPr>
          <p:nvPr>
            <p:ph type="body" idx="1"/>
          </p:nvPr>
        </p:nvSpPr>
        <p:spPr/>
        <p:txBody>
          <a:bodyPr/>
          <a:lstStyle/>
          <a:p>
            <a:r>
              <a:rPr lang="es-419" dirty="0"/>
              <a:t>https://www.raspberrypi.org/documentation/configuration/config-txt/README.md</a:t>
            </a:r>
          </a:p>
        </p:txBody>
      </p:sp>
    </p:spTree>
    <p:extLst>
      <p:ext uri="{BB962C8B-B14F-4D97-AF65-F5344CB8AC3E}">
        <p14:creationId xmlns:p14="http://schemas.microsoft.com/office/powerpoint/2010/main" val="22256785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D17DDB6-4B75-43F8-B6AF-E7DF1C562B1B}"/>
              </a:ext>
            </a:extLst>
          </p:cNvPr>
          <p:cNvSpPr>
            <a:spLocks noGrp="1"/>
          </p:cNvSpPr>
          <p:nvPr>
            <p:ph type="ctrTitle"/>
          </p:nvPr>
        </p:nvSpPr>
        <p:spPr/>
        <p:txBody>
          <a:bodyPr/>
          <a:lstStyle/>
          <a:p>
            <a:r>
              <a:rPr lang="es-419" dirty="0"/>
              <a:t>GPIO</a:t>
            </a:r>
          </a:p>
        </p:txBody>
      </p:sp>
      <p:sp>
        <p:nvSpPr>
          <p:cNvPr id="5" name="Subtítulo 4">
            <a:extLst>
              <a:ext uri="{FF2B5EF4-FFF2-40B4-BE49-F238E27FC236}">
                <a16:creationId xmlns:a16="http://schemas.microsoft.com/office/drawing/2014/main" id="{C4219AC1-1E16-4E8D-A950-9D2A5FC1703C}"/>
              </a:ext>
            </a:extLst>
          </p:cNvPr>
          <p:cNvSpPr>
            <a:spLocks noGrp="1"/>
          </p:cNvSpPr>
          <p:nvPr>
            <p:ph type="subTitle" idx="1"/>
          </p:nvPr>
        </p:nvSpPr>
        <p:spPr/>
        <p:txBody>
          <a:bodyPr/>
          <a:lstStyle/>
          <a:p>
            <a:endParaRPr lang="es-419"/>
          </a:p>
        </p:txBody>
      </p:sp>
    </p:spTree>
    <p:extLst>
      <p:ext uri="{BB962C8B-B14F-4D97-AF65-F5344CB8AC3E}">
        <p14:creationId xmlns:p14="http://schemas.microsoft.com/office/powerpoint/2010/main" val="113045149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71FEFE-F6ED-48E7-8FF3-61FA433BF5CE}"/>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935B019A-593A-4052-9A57-EF84BFF5222E}"/>
              </a:ext>
            </a:extLst>
          </p:cNvPr>
          <p:cNvSpPr>
            <a:spLocks noGrp="1"/>
          </p:cNvSpPr>
          <p:nvPr>
            <p:ph type="body" idx="1"/>
          </p:nvPr>
        </p:nvSpPr>
        <p:spPr/>
        <p:txBody>
          <a:bodyPr/>
          <a:lstStyle/>
          <a:p>
            <a:endParaRPr lang="es-419"/>
          </a:p>
        </p:txBody>
      </p:sp>
      <p:pic>
        <p:nvPicPr>
          <p:cNvPr id="1026" name="Picture 2" descr="Resultado de imagen para raspberry pi 3 pins">
            <a:extLst>
              <a:ext uri="{FF2B5EF4-FFF2-40B4-BE49-F238E27FC236}">
                <a16:creationId xmlns:a16="http://schemas.microsoft.com/office/drawing/2014/main" id="{E600B955-AEC6-420F-B539-A8C48349CF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01675"/>
            <a:ext cx="9144000" cy="545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1468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Other Options</a:t>
            </a:r>
            <a:endParaRPr dirty="0"/>
          </a:p>
        </p:txBody>
      </p:sp>
      <p:sp>
        <p:nvSpPr>
          <p:cNvPr id="70" name="Shape 70"/>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Solar</a:t>
            </a:r>
            <a:endParaRPr/>
          </a:p>
          <a:p>
            <a:pPr marL="0" lvl="0" indent="0">
              <a:spcBef>
                <a:spcPts val="600"/>
              </a:spcBef>
              <a:spcAft>
                <a:spcPts val="0"/>
              </a:spcAft>
              <a:buNone/>
            </a:pPr>
            <a:r>
              <a:rPr lang="en"/>
              <a:t>Internal Combustion</a:t>
            </a:r>
            <a:endParaRPr/>
          </a:p>
        </p:txBody>
      </p:sp>
      <p:pic>
        <p:nvPicPr>
          <p:cNvPr id="71" name="Shape 71"/>
          <p:cNvPicPr preferRelativeResize="0"/>
          <p:nvPr/>
        </p:nvPicPr>
        <p:blipFill>
          <a:blip r:embed="rId3">
            <a:alphaModFix/>
          </a:blip>
          <a:stretch>
            <a:fillRect/>
          </a:stretch>
        </p:blipFill>
        <p:spPr>
          <a:xfrm>
            <a:off x="4653400" y="85800"/>
            <a:ext cx="4033400" cy="2955375"/>
          </a:xfrm>
          <a:prstGeom prst="rect">
            <a:avLst/>
          </a:prstGeom>
          <a:noFill/>
          <a:ln>
            <a:noFill/>
          </a:ln>
        </p:spPr>
      </p:pic>
      <p:sp>
        <p:nvSpPr>
          <p:cNvPr id="72" name="Shape 72" descr="WildCat is a four-legged robot being developed to run fast on all types of terrain.  So far WildCat has run at about 16 mph on flat terrain using bounding and galloping gaits.  The video shows WildCat's best performance so far.  WildCat is being developed by Boston Dynamics with funding from DARPA's M3 program.  For more information about WIldCat visit our website at www.BostonDynamics.com." title="Introducing WildCat">
            <a:hlinkClick r:id="rId4"/>
          </p:cNvPr>
          <p:cNvSpPr/>
          <p:nvPr/>
        </p:nvSpPr>
        <p:spPr>
          <a:xfrm>
            <a:off x="0" y="3225825"/>
            <a:ext cx="4328767" cy="3246575"/>
          </a:xfrm>
          <a:prstGeom prst="rect">
            <a:avLst/>
          </a:prstGeom>
          <a:blipFill>
            <a:blip r:embed="rId5">
              <a:alphaModFix/>
            </a:blip>
            <a:stretch>
              <a:fillRect/>
            </a:stretch>
          </a:blipFill>
          <a:ln>
            <a:noFill/>
          </a:ln>
        </p:spPr>
      </p:sp>
      <p:pic>
        <p:nvPicPr>
          <p:cNvPr id="73" name="Shape 73"/>
          <p:cNvPicPr preferRelativeResize="0"/>
          <p:nvPr/>
        </p:nvPicPr>
        <p:blipFill>
          <a:blip r:embed="rId6">
            <a:alphaModFix/>
          </a:blip>
          <a:stretch>
            <a:fillRect/>
          </a:stretch>
        </p:blipFill>
        <p:spPr>
          <a:xfrm>
            <a:off x="4653400" y="3041174"/>
            <a:ext cx="4573222" cy="3431227"/>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861C4C-B075-43F9-860A-80731758A6F5}"/>
              </a:ext>
            </a:extLst>
          </p:cNvPr>
          <p:cNvSpPr>
            <a:spLocks noGrp="1"/>
          </p:cNvSpPr>
          <p:nvPr>
            <p:ph type="title"/>
          </p:nvPr>
        </p:nvSpPr>
        <p:spPr/>
        <p:txBody>
          <a:bodyPr/>
          <a:lstStyle/>
          <a:p>
            <a:r>
              <a:rPr lang="es-419" dirty="0"/>
              <a:t>H-Bridge </a:t>
            </a:r>
            <a:r>
              <a:rPr lang="es-419" dirty="0" err="1"/>
              <a:t>connection</a:t>
            </a:r>
            <a:endParaRPr lang="es-419" dirty="0"/>
          </a:p>
        </p:txBody>
      </p:sp>
      <p:sp>
        <p:nvSpPr>
          <p:cNvPr id="3" name="Marcador de texto 2">
            <a:extLst>
              <a:ext uri="{FF2B5EF4-FFF2-40B4-BE49-F238E27FC236}">
                <a16:creationId xmlns:a16="http://schemas.microsoft.com/office/drawing/2014/main" id="{97A6749A-26BA-4CA4-9E16-CF81D38BFF3B}"/>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E27D829F-4797-4404-AD3D-61E685E06A53}"/>
              </a:ext>
            </a:extLst>
          </p:cNvPr>
          <p:cNvPicPr>
            <a:picLocks noChangeAspect="1"/>
          </p:cNvPicPr>
          <p:nvPr/>
        </p:nvPicPr>
        <p:blipFill>
          <a:blip r:embed="rId2"/>
          <a:stretch>
            <a:fillRect/>
          </a:stretch>
        </p:blipFill>
        <p:spPr>
          <a:xfrm>
            <a:off x="1217367" y="2118449"/>
            <a:ext cx="6709266" cy="4449451"/>
          </a:xfrm>
          <a:prstGeom prst="rect">
            <a:avLst/>
          </a:prstGeom>
        </p:spPr>
      </p:pic>
    </p:spTree>
    <p:extLst>
      <p:ext uri="{BB962C8B-B14F-4D97-AF65-F5344CB8AC3E}">
        <p14:creationId xmlns:p14="http://schemas.microsoft.com/office/powerpoint/2010/main" val="203767781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0A5DD2-C7AF-414D-BFBD-7FE8FAB0C393}"/>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EB67302A-5401-4351-9108-948DD78B7DF0}"/>
              </a:ext>
            </a:extLst>
          </p:cNvPr>
          <p:cNvSpPr>
            <a:spLocks noGrp="1"/>
          </p:cNvSpPr>
          <p:nvPr>
            <p:ph type="body" idx="1"/>
          </p:nvPr>
        </p:nvSpPr>
        <p:spPr/>
        <p:txBody>
          <a:bodyPr/>
          <a:lstStyle/>
          <a:p>
            <a:r>
              <a:rPr lang="es-419" dirty="0"/>
              <a:t>Raspberry </a:t>
            </a:r>
            <a:r>
              <a:rPr lang="es-419" dirty="0" err="1"/>
              <a:t>pins</a:t>
            </a:r>
            <a:r>
              <a:rPr lang="es-419" dirty="0"/>
              <a:t> </a:t>
            </a:r>
          </a:p>
          <a:p>
            <a:r>
              <a:rPr lang="es-419" dirty="0"/>
              <a:t>https://pinout.xyz/</a:t>
            </a:r>
          </a:p>
        </p:txBody>
      </p:sp>
    </p:spTree>
    <p:extLst>
      <p:ext uri="{BB962C8B-B14F-4D97-AF65-F5344CB8AC3E}">
        <p14:creationId xmlns:p14="http://schemas.microsoft.com/office/powerpoint/2010/main" val="28567296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EB0D60B-519E-4B9B-8017-5C97D1B30C88}"/>
              </a:ext>
            </a:extLst>
          </p:cNvPr>
          <p:cNvSpPr>
            <a:spLocks noGrp="1"/>
          </p:cNvSpPr>
          <p:nvPr>
            <p:ph type="ctrTitle"/>
          </p:nvPr>
        </p:nvSpPr>
        <p:spPr/>
        <p:txBody>
          <a:bodyPr/>
          <a:lstStyle/>
          <a:p>
            <a:r>
              <a:rPr lang="es-419" dirty="0" err="1"/>
              <a:t>Option</a:t>
            </a:r>
            <a:r>
              <a:rPr lang="es-419" dirty="0"/>
              <a:t> 1</a:t>
            </a:r>
          </a:p>
        </p:txBody>
      </p:sp>
      <p:sp>
        <p:nvSpPr>
          <p:cNvPr id="5" name="Subtítulo 4">
            <a:extLst>
              <a:ext uri="{FF2B5EF4-FFF2-40B4-BE49-F238E27FC236}">
                <a16:creationId xmlns:a16="http://schemas.microsoft.com/office/drawing/2014/main" id="{B260C542-3E48-4357-9A7B-E368F55B1910}"/>
              </a:ext>
            </a:extLst>
          </p:cNvPr>
          <p:cNvSpPr>
            <a:spLocks noGrp="1"/>
          </p:cNvSpPr>
          <p:nvPr>
            <p:ph type="subTitle" idx="1"/>
          </p:nvPr>
        </p:nvSpPr>
        <p:spPr/>
        <p:txBody>
          <a:bodyPr/>
          <a:lstStyle/>
          <a:p>
            <a:r>
              <a:rPr lang="es-419" dirty="0"/>
              <a:t>RPI GIPIO </a:t>
            </a:r>
          </a:p>
        </p:txBody>
      </p:sp>
    </p:spTree>
    <p:extLst>
      <p:ext uri="{BB962C8B-B14F-4D97-AF65-F5344CB8AC3E}">
        <p14:creationId xmlns:p14="http://schemas.microsoft.com/office/powerpoint/2010/main" val="11070660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D6CB06-F2A8-456B-8B7B-93CD32773E90}"/>
              </a:ext>
            </a:extLst>
          </p:cNvPr>
          <p:cNvSpPr>
            <a:spLocks noGrp="1"/>
          </p:cNvSpPr>
          <p:nvPr>
            <p:ph type="title"/>
          </p:nvPr>
        </p:nvSpPr>
        <p:spPr/>
        <p:txBody>
          <a:bodyPr/>
          <a:lstStyle/>
          <a:p>
            <a:r>
              <a:rPr lang="es-419" dirty="0" err="1"/>
              <a:t>Install</a:t>
            </a:r>
            <a:endParaRPr lang="es-419" dirty="0"/>
          </a:p>
        </p:txBody>
      </p:sp>
      <p:sp>
        <p:nvSpPr>
          <p:cNvPr id="3" name="Marcador de texto 2">
            <a:extLst>
              <a:ext uri="{FF2B5EF4-FFF2-40B4-BE49-F238E27FC236}">
                <a16:creationId xmlns:a16="http://schemas.microsoft.com/office/drawing/2014/main" id="{E994CFF1-4E05-4D99-8A4E-D6F8B0C61F94}"/>
              </a:ext>
            </a:extLst>
          </p:cNvPr>
          <p:cNvSpPr>
            <a:spLocks noGrp="1"/>
          </p:cNvSpPr>
          <p:nvPr>
            <p:ph type="body" idx="1"/>
          </p:nvPr>
        </p:nvSpPr>
        <p:spPr/>
        <p:txBody>
          <a:bodyPr/>
          <a:lstStyle/>
          <a:p>
            <a:endParaRPr lang="es-419" dirty="0">
              <a:hlinkClick r:id="rId2"/>
            </a:endParaRPr>
          </a:p>
          <a:p>
            <a:r>
              <a:rPr lang="es-419" dirty="0"/>
              <a:t>$ sudo </a:t>
            </a:r>
            <a:r>
              <a:rPr lang="es-419" dirty="0" err="1"/>
              <a:t>apt-get</a:t>
            </a:r>
            <a:r>
              <a:rPr lang="es-419" dirty="0"/>
              <a:t> </a:t>
            </a:r>
            <a:r>
              <a:rPr lang="es-419" dirty="0" err="1"/>
              <a:t>update</a:t>
            </a:r>
            <a:br>
              <a:rPr lang="es-419" dirty="0"/>
            </a:br>
            <a:r>
              <a:rPr lang="es-419" dirty="0"/>
              <a:t>$ sudo </a:t>
            </a:r>
            <a:r>
              <a:rPr lang="es-419" dirty="0" err="1"/>
              <a:t>apt-get</a:t>
            </a:r>
            <a:r>
              <a:rPr lang="es-419" dirty="0"/>
              <a:t> </a:t>
            </a:r>
            <a:r>
              <a:rPr lang="es-419" dirty="0" err="1"/>
              <a:t>install</a:t>
            </a:r>
            <a:r>
              <a:rPr lang="es-419" dirty="0"/>
              <a:t> </a:t>
            </a:r>
            <a:r>
              <a:rPr lang="es-419" dirty="0" err="1"/>
              <a:t>python-rpi.gpio</a:t>
            </a:r>
            <a:r>
              <a:rPr lang="es-419" dirty="0"/>
              <a:t> python3-rpi.gpio</a:t>
            </a:r>
            <a:endParaRPr lang="es-419" dirty="0">
              <a:hlinkClick r:id="rId2"/>
            </a:endParaRPr>
          </a:p>
          <a:p>
            <a:endParaRPr lang="es-419" dirty="0">
              <a:hlinkClick r:id="rId2"/>
            </a:endParaRPr>
          </a:p>
          <a:p>
            <a:r>
              <a:rPr lang="es-419" dirty="0">
                <a:hlinkClick r:id="rId2"/>
              </a:rPr>
              <a:t>https://sourceforge.net/p/raspberry-gpio-python/wiki/install/</a:t>
            </a:r>
            <a:endParaRPr lang="es-419" dirty="0"/>
          </a:p>
          <a:p>
            <a:endParaRPr lang="es-419" dirty="0"/>
          </a:p>
        </p:txBody>
      </p:sp>
    </p:spTree>
    <p:extLst>
      <p:ext uri="{BB962C8B-B14F-4D97-AF65-F5344CB8AC3E}">
        <p14:creationId xmlns:p14="http://schemas.microsoft.com/office/powerpoint/2010/main" val="3227042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62B9078-066D-4C1B-9F5C-819FE4EE258C}"/>
              </a:ext>
            </a:extLst>
          </p:cNvPr>
          <p:cNvSpPr>
            <a:spLocks noGrp="1"/>
          </p:cNvSpPr>
          <p:nvPr>
            <p:ph type="ctrTitle"/>
          </p:nvPr>
        </p:nvSpPr>
        <p:spPr/>
        <p:txBody>
          <a:bodyPr/>
          <a:lstStyle/>
          <a:p>
            <a:r>
              <a:rPr lang="es-419" dirty="0"/>
              <a:t>OPTION 2</a:t>
            </a:r>
          </a:p>
        </p:txBody>
      </p:sp>
      <p:sp>
        <p:nvSpPr>
          <p:cNvPr id="5" name="Subtítulo 4">
            <a:extLst>
              <a:ext uri="{FF2B5EF4-FFF2-40B4-BE49-F238E27FC236}">
                <a16:creationId xmlns:a16="http://schemas.microsoft.com/office/drawing/2014/main" id="{D9A21570-992C-43F0-B058-610062ACAC97}"/>
              </a:ext>
            </a:extLst>
          </p:cNvPr>
          <p:cNvSpPr>
            <a:spLocks noGrp="1"/>
          </p:cNvSpPr>
          <p:nvPr>
            <p:ph type="subTitle" idx="1"/>
          </p:nvPr>
        </p:nvSpPr>
        <p:spPr/>
        <p:txBody>
          <a:bodyPr/>
          <a:lstStyle/>
          <a:p>
            <a:r>
              <a:rPr lang="es-419" dirty="0" err="1"/>
              <a:t>GpioZero</a:t>
            </a:r>
            <a:r>
              <a:rPr lang="es-419" dirty="0"/>
              <a:t>(</a:t>
            </a:r>
            <a:r>
              <a:rPr lang="es-419" dirty="0" err="1"/>
              <a:t>Recommended</a:t>
            </a:r>
            <a:r>
              <a:rPr lang="es-419" dirty="0"/>
              <a:t>)</a:t>
            </a:r>
          </a:p>
        </p:txBody>
      </p:sp>
    </p:spTree>
    <p:extLst>
      <p:ext uri="{BB962C8B-B14F-4D97-AF65-F5344CB8AC3E}">
        <p14:creationId xmlns:p14="http://schemas.microsoft.com/office/powerpoint/2010/main" val="168499724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84FECE-E7CF-4132-A924-13F4914E3F9A}"/>
              </a:ext>
            </a:extLst>
          </p:cNvPr>
          <p:cNvSpPr>
            <a:spLocks noGrp="1"/>
          </p:cNvSpPr>
          <p:nvPr>
            <p:ph type="title"/>
          </p:nvPr>
        </p:nvSpPr>
        <p:spPr/>
        <p:txBody>
          <a:bodyPr/>
          <a:lstStyle/>
          <a:p>
            <a:r>
              <a:rPr lang="es-419" dirty="0" err="1"/>
              <a:t>Documentation</a:t>
            </a:r>
            <a:endParaRPr lang="es-419" dirty="0"/>
          </a:p>
        </p:txBody>
      </p:sp>
      <p:sp>
        <p:nvSpPr>
          <p:cNvPr id="3" name="Marcador de texto 2">
            <a:extLst>
              <a:ext uri="{FF2B5EF4-FFF2-40B4-BE49-F238E27FC236}">
                <a16:creationId xmlns:a16="http://schemas.microsoft.com/office/drawing/2014/main" id="{26F19FD9-1A6B-4205-A3CA-CCA20D9FEFF6}"/>
              </a:ext>
            </a:extLst>
          </p:cNvPr>
          <p:cNvSpPr>
            <a:spLocks noGrp="1"/>
          </p:cNvSpPr>
          <p:nvPr>
            <p:ph type="body" idx="1"/>
          </p:nvPr>
        </p:nvSpPr>
        <p:spPr/>
        <p:txBody>
          <a:bodyPr/>
          <a:lstStyle/>
          <a:p>
            <a:r>
              <a:rPr lang="es-419" dirty="0"/>
              <a:t>https://gpiozero.readthedocs.io/en/stable/recipes.html#keyboard-controlled-robot</a:t>
            </a:r>
          </a:p>
        </p:txBody>
      </p:sp>
    </p:spTree>
    <p:extLst>
      <p:ext uri="{BB962C8B-B14F-4D97-AF65-F5344CB8AC3E}">
        <p14:creationId xmlns:p14="http://schemas.microsoft.com/office/powerpoint/2010/main" val="9975686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74FD38-E703-43F4-8E09-813488EE3AB8}"/>
              </a:ext>
            </a:extLst>
          </p:cNvPr>
          <p:cNvSpPr>
            <a:spLocks noGrp="1"/>
          </p:cNvSpPr>
          <p:nvPr>
            <p:ph type="title"/>
          </p:nvPr>
        </p:nvSpPr>
        <p:spPr/>
        <p:txBody>
          <a:bodyPr/>
          <a:lstStyle/>
          <a:p>
            <a:endParaRPr lang="es-419"/>
          </a:p>
        </p:txBody>
      </p:sp>
      <p:sp>
        <p:nvSpPr>
          <p:cNvPr id="3" name="Marcador de texto 2">
            <a:extLst>
              <a:ext uri="{FF2B5EF4-FFF2-40B4-BE49-F238E27FC236}">
                <a16:creationId xmlns:a16="http://schemas.microsoft.com/office/drawing/2014/main" id="{E668C19A-0293-41E9-93AB-B5BA30B5BA19}"/>
              </a:ext>
            </a:extLst>
          </p:cNvPr>
          <p:cNvSpPr>
            <a:spLocks noGrp="1"/>
          </p:cNvSpPr>
          <p:nvPr>
            <p:ph type="body" idx="1"/>
          </p:nvPr>
        </p:nvSpPr>
        <p:spPr/>
        <p:txBody>
          <a:bodyPr/>
          <a:lstStyle/>
          <a:p>
            <a:endParaRPr lang="es-419"/>
          </a:p>
        </p:txBody>
      </p:sp>
      <p:pic>
        <p:nvPicPr>
          <p:cNvPr id="4" name="Imagen 3">
            <a:extLst>
              <a:ext uri="{FF2B5EF4-FFF2-40B4-BE49-F238E27FC236}">
                <a16:creationId xmlns:a16="http://schemas.microsoft.com/office/drawing/2014/main" id="{A8363624-2BE7-4182-A611-3D9BB6ACBEBF}"/>
              </a:ext>
            </a:extLst>
          </p:cNvPr>
          <p:cNvPicPr>
            <a:picLocks noChangeAspect="1"/>
          </p:cNvPicPr>
          <p:nvPr/>
        </p:nvPicPr>
        <p:blipFill>
          <a:blip r:embed="rId2"/>
          <a:stretch>
            <a:fillRect/>
          </a:stretch>
        </p:blipFill>
        <p:spPr>
          <a:xfrm>
            <a:off x="1376362" y="1123950"/>
            <a:ext cx="6391275" cy="4610100"/>
          </a:xfrm>
          <a:prstGeom prst="rect">
            <a:avLst/>
          </a:prstGeom>
        </p:spPr>
      </p:pic>
    </p:spTree>
    <p:extLst>
      <p:ext uri="{BB962C8B-B14F-4D97-AF65-F5344CB8AC3E}">
        <p14:creationId xmlns:p14="http://schemas.microsoft.com/office/powerpoint/2010/main" val="2901798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More Options</a:t>
            </a:r>
            <a:endParaRPr/>
          </a:p>
        </p:txBody>
      </p:sp>
      <p:sp>
        <p:nvSpPr>
          <p:cNvPr id="79" name="Shape 79"/>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a:t>Radioisotope Themoelectric Generator</a:t>
            </a:r>
            <a:endParaRPr/>
          </a:p>
        </p:txBody>
      </p:sp>
      <p:sp>
        <p:nvSpPr>
          <p:cNvPr id="80" name="Shape 80" descr="Curiosity is the biggest robot explorer ever to rove Mars. How do you power something like that?" title="Mars Rover Power">
            <a:hlinkClick r:id="rId3"/>
          </p:cNvPr>
          <p:cNvSpPr/>
          <p:nvPr/>
        </p:nvSpPr>
        <p:spPr>
          <a:xfrm>
            <a:off x="457200" y="2321175"/>
            <a:ext cx="5186250" cy="3889675"/>
          </a:xfrm>
          <a:prstGeom prst="rect">
            <a:avLst/>
          </a:prstGeom>
          <a:blipFill>
            <a:blip r:embed="rId4">
              <a:alphaModFix/>
            </a:blip>
            <a:stretch>
              <a:fillRect/>
            </a:stretch>
          </a:blipFill>
          <a:ln>
            <a:noFill/>
          </a:ln>
        </p:spPr>
        <p:txBody>
          <a:bodyPr/>
          <a:lstStyle/>
          <a:p>
            <a:endParaRPr lang="es-419"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457200" y="274638"/>
            <a:ext cx="8229600" cy="11430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Biological Power</a:t>
            </a:r>
            <a:endParaRPr/>
          </a:p>
        </p:txBody>
      </p:sp>
      <p:sp>
        <p:nvSpPr>
          <p:cNvPr id="86" name="Shape 86"/>
          <p:cNvSpPr txBox="1">
            <a:spLocks noGrp="1"/>
          </p:cNvSpPr>
          <p:nvPr>
            <p:ph type="body" idx="1"/>
          </p:nvPr>
        </p:nvSpPr>
        <p:spPr>
          <a:xfrm>
            <a:off x="457200" y="1600200"/>
            <a:ext cx="8229600" cy="49677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a:p>
        </p:txBody>
      </p:sp>
      <p:pic>
        <p:nvPicPr>
          <p:cNvPr id="87" name="Shape 87"/>
          <p:cNvPicPr preferRelativeResize="0"/>
          <p:nvPr/>
        </p:nvPicPr>
        <p:blipFill>
          <a:blip r:embed="rId3">
            <a:alphaModFix/>
          </a:blip>
          <a:stretch>
            <a:fillRect/>
          </a:stretch>
        </p:blipFill>
        <p:spPr>
          <a:xfrm>
            <a:off x="457200" y="1600200"/>
            <a:ext cx="7505700" cy="4762500"/>
          </a:xfrm>
          <a:prstGeom prst="rect">
            <a:avLst/>
          </a:prstGeom>
          <a:noFill/>
          <a:ln>
            <a:noFill/>
          </a:ln>
        </p:spPr>
      </p:pic>
      <p:pic>
        <p:nvPicPr>
          <p:cNvPr id="88" name="Shape 88"/>
          <p:cNvPicPr preferRelativeResize="0"/>
          <p:nvPr/>
        </p:nvPicPr>
        <p:blipFill>
          <a:blip r:embed="rId4">
            <a:alphaModFix/>
          </a:blip>
          <a:stretch>
            <a:fillRect/>
          </a:stretch>
        </p:blipFill>
        <p:spPr>
          <a:xfrm>
            <a:off x="5934575" y="1543050"/>
            <a:ext cx="3352800" cy="4876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1"/>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332</TotalTime>
  <Words>474</Words>
  <Application>Microsoft Office PowerPoint</Application>
  <PresentationFormat>Presentación en pantalla (4:3)</PresentationFormat>
  <Paragraphs>161</Paragraphs>
  <Slides>76</Slides>
  <Notes>39</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76</vt:i4>
      </vt:variant>
    </vt:vector>
  </HeadingPairs>
  <TitlesOfParts>
    <vt:vector size="79" baseType="lpstr">
      <vt:lpstr>Arial</vt:lpstr>
      <vt:lpstr>Nixie One</vt:lpstr>
      <vt:lpstr>Simple Light</vt:lpstr>
      <vt:lpstr>Mobile Robotics</vt:lpstr>
      <vt:lpstr>Robot Hardware</vt:lpstr>
      <vt:lpstr>With Great Power</vt:lpstr>
      <vt:lpstr>Batteries</vt:lpstr>
      <vt:lpstr>Tethered Robots</vt:lpstr>
      <vt:lpstr>Boston Dynamics Cheetah</vt:lpstr>
      <vt:lpstr>Other Options</vt:lpstr>
      <vt:lpstr>More Options</vt:lpstr>
      <vt:lpstr>Biological Power</vt:lpstr>
      <vt:lpstr>Locomotion Systems</vt:lpstr>
      <vt:lpstr>Stability</vt:lpstr>
      <vt:lpstr>Stable Configurations</vt:lpstr>
      <vt:lpstr>Jeep Rollover</vt:lpstr>
      <vt:lpstr>The Wheels on the Bot</vt:lpstr>
      <vt:lpstr>Ackerman Steering - Four Wheels</vt:lpstr>
      <vt:lpstr>Bike Steering - 2 Wheels</vt:lpstr>
      <vt:lpstr>Segway - 2 Wheels</vt:lpstr>
      <vt:lpstr>Differential Drive</vt:lpstr>
      <vt:lpstr>Skid Steering - Four Wheels</vt:lpstr>
      <vt:lpstr>Two+One - Three Wheels</vt:lpstr>
      <vt:lpstr>Turtlebot</vt:lpstr>
      <vt:lpstr>PR2 - Four Wheels</vt:lpstr>
      <vt:lpstr>Omniwheels</vt:lpstr>
      <vt:lpstr>Three Omniwheels</vt:lpstr>
      <vt:lpstr>Swedish / Mecanum Wheels</vt:lpstr>
      <vt:lpstr>The World is Flat!</vt:lpstr>
      <vt:lpstr>Rocker Bogie - Six Wheels</vt:lpstr>
      <vt:lpstr>Legs</vt:lpstr>
      <vt:lpstr>Number of Legs</vt:lpstr>
      <vt:lpstr>Three Points!</vt:lpstr>
      <vt:lpstr>Gaits</vt:lpstr>
      <vt:lpstr>Walking with Four Legs</vt:lpstr>
      <vt:lpstr>Walking with Six Legs</vt:lpstr>
      <vt:lpstr>Walking Robots</vt:lpstr>
      <vt:lpstr>Honda Asimo</vt:lpstr>
      <vt:lpstr>Boston Dynamics Petman</vt:lpstr>
      <vt:lpstr>4+ Legs</vt:lpstr>
      <vt:lpstr>Spider Robot</vt:lpstr>
      <vt:lpstr>Other Robot Mobility</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Connect raspberry</vt:lpstr>
      <vt:lpstr>Presentación de PowerPoint</vt:lpstr>
      <vt:lpstr>Presentación de PowerPoint</vt:lpstr>
      <vt:lpstr>Raspberry ip fixed</vt:lpstr>
      <vt:lpstr>Presentación de PowerPoint</vt:lpstr>
      <vt:lpstr>Option 2</vt:lpstr>
      <vt:lpstr>Presentación de PowerPoint</vt:lpstr>
      <vt:lpstr>PuTTY</vt:lpstr>
      <vt:lpstr>Login: pi password: raspberry</vt:lpstr>
      <vt:lpstr>Install tightvncserver</vt:lpstr>
      <vt:lpstr>On terminal</vt:lpstr>
      <vt:lpstr>Optionals</vt:lpstr>
      <vt:lpstr>VNC</vt:lpstr>
      <vt:lpstr>Presentación de PowerPoint</vt:lpstr>
      <vt:lpstr>Presentación de PowerPoint</vt:lpstr>
      <vt:lpstr>Presentación de PowerPoint</vt:lpstr>
      <vt:lpstr>Presentación de PowerPoint</vt:lpstr>
      <vt:lpstr>Presentación de PowerPoint</vt:lpstr>
      <vt:lpstr>Poor Resolution</vt:lpstr>
      <vt:lpstr>Old version( on review)</vt:lpstr>
      <vt:lpstr>Documentation configure</vt:lpstr>
      <vt:lpstr>GPIO</vt:lpstr>
      <vt:lpstr>Presentación de PowerPoint</vt:lpstr>
      <vt:lpstr>H-Bridge connection</vt:lpstr>
      <vt:lpstr>Presentación de PowerPoint</vt:lpstr>
      <vt:lpstr>Option 1</vt:lpstr>
      <vt:lpstr>Install</vt:lpstr>
      <vt:lpstr>OPTION 2</vt:lpstr>
      <vt:lpstr>Documentation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CSE550: Mobile Robotics</dc:title>
  <dc:creator>aldemar hernandez</dc:creator>
  <cp:lastModifiedBy>aldemar hernandez</cp:lastModifiedBy>
  <cp:revision>10</cp:revision>
  <dcterms:modified xsi:type="dcterms:W3CDTF">2018-02-10T16:27:42Z</dcterms:modified>
</cp:coreProperties>
</file>